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4"/>
  </p:sldMasterIdLst>
  <p:notesMasterIdLst>
    <p:notesMasterId r:id="rId20"/>
  </p:notesMasterIdLst>
  <p:sldIdLst>
    <p:sldId id="256" r:id="rId5"/>
    <p:sldId id="281" r:id="rId6"/>
    <p:sldId id="261" r:id="rId7"/>
    <p:sldId id="287" r:id="rId8"/>
    <p:sldId id="268" r:id="rId9"/>
    <p:sldId id="272" r:id="rId10"/>
    <p:sldId id="288" r:id="rId11"/>
    <p:sldId id="270" r:id="rId12"/>
    <p:sldId id="290" r:id="rId13"/>
    <p:sldId id="291" r:id="rId14"/>
    <p:sldId id="292" r:id="rId15"/>
    <p:sldId id="265" r:id="rId16"/>
    <p:sldId id="280" r:id="rId17"/>
    <p:sldId id="282"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Outline" id="{39E45C08-53CB-4BD3-BE3E-F960B030600A}">
          <p14:sldIdLst>
            <p14:sldId id="256"/>
            <p14:sldId id="281"/>
          </p14:sldIdLst>
        </p14:section>
        <p14:section name="KMS and South Interface" id="{465AAC8B-EFFE-4F41-8B42-7F90381FA8CC}">
          <p14:sldIdLst>
            <p14:sldId id="261"/>
            <p14:sldId id="287"/>
            <p14:sldId id="268"/>
          </p14:sldIdLst>
        </p14:section>
        <p14:section name="ETSI 004" id="{DA183806-1F91-4A9A-8790-651F76DFE350}">
          <p14:sldIdLst>
            <p14:sldId id="272"/>
          </p14:sldIdLst>
        </p14:section>
        <p14:section name="Key manager" id="{97520DCC-0091-4B92-B0EC-FD7D785C88B5}">
          <p14:sldIdLst>
            <p14:sldId id="288"/>
            <p14:sldId id="270"/>
            <p14:sldId id="290"/>
            <p14:sldId id="291"/>
            <p14:sldId id="292"/>
          </p14:sldIdLst>
        </p14:section>
        <p14:section name="Recon Emulator" id="{1E2643D0-E5F3-4626-9D8A-34FF8DB04198}">
          <p14:sldIdLst>
            <p14:sldId id="265"/>
          </p14:sldIdLst>
        </p14:section>
        <p14:section name="DEMO" id="{863955B3-0CC4-4133-AE74-AD04E3B1166F}">
          <p14:sldIdLst>
            <p14:sldId id="280"/>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8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3C670-1FA0-1217-618C-F750A33929C9}" v="6" dt="2024-03-19T11:13:52.554"/>
    <p1510:client id="{0757E982-4E02-D7B3-60B5-611B8ED799FE}" v="191" dt="2024-03-18T23:09:39.457"/>
    <p1510:client id="{1145B37B-796C-F4BB-DF70-99F5628FB444}" v="28" dt="2024-03-19T17:36:16.878"/>
    <p1510:client id="{116CD99E-57DA-3C32-0879-2EA5AE58B452}" v="4" dt="2024-03-19T16:54:22.608"/>
    <p1510:client id="{1ACCCC77-62AE-9F97-0EFC-982B541244CC}" v="480" dt="2024-03-20T00:43:38.268"/>
    <p1510:client id="{1C84733F-AF06-9C81-5A01-632EEC6373CD}" v="2226" dt="2024-03-20T00:44:38.600"/>
    <p1510:client id="{21971C6A-53E3-12BD-7110-A92F48E86CEE}" v="389" dt="2024-03-19T12:48:39.510"/>
    <p1510:client id="{23A47BE6-40C1-14DB-FE0A-4CAA98B5212C}" v="41" dt="2024-03-19T02:22:48.528"/>
    <p1510:client id="{354EE217-704B-BA92-0F3D-F9D475971D03}" v="185" dt="2024-03-19T22:17:22.276"/>
    <p1510:client id="{451DD9A3-1432-FF39-0A4A-96E28EC455AF}" v="3" dt="2024-03-19T12:42:18.649"/>
    <p1510:client id="{48DC91AE-1183-5653-CDC2-4A3BC63B7FE1}" v="207" dt="2024-03-19T14:19:53.529"/>
    <p1510:client id="{4C828098-8C58-1C7B-F173-6A22CAC58097}" v="11" dt="2024-03-19T17:38:09.539"/>
    <p1510:client id="{4E72E2B3-0F32-A0B8-1156-4D81E9DF3BA4}" v="1245" dt="2024-03-20T00:43:13.091"/>
    <p1510:client id="{504A1441-E183-8525-260D-D66F50C21942}" v="3" dt="2024-03-18T12:55:52.038"/>
    <p1510:client id="{577D99F5-0F04-09C3-5756-F52888DB30B6}" v="75" dt="2024-03-19T22:57:13.916"/>
    <p1510:client id="{60A7CDBE-E471-CFE8-90A4-F06E958F09F9}" v="2620" dt="2024-03-19T02:22:51.010"/>
    <p1510:client id="{62C44A9A-8536-C642-2D01-3566E089B8C7}" v="14" dt="2024-03-20T00:45:34.110"/>
    <p1510:client id="{65B1A486-170C-CBAA-D734-91B9154CCE27}" v="20" dt="2024-03-19T00:06:46.450"/>
    <p1510:client id="{70A6125F-F1C5-E602-A211-647ABE46A2DE}" v="6" dt="2024-03-19T08:52:55.616"/>
    <p1510:client id="{741E6BEB-504B-1AA8-AB26-59D78D948D9E}" v="26" dt="2024-03-19T02:06:46.166"/>
    <p1510:client id="{7625BE6F-8E3E-CB94-687B-EF315C7C5FAF}" v="10" dt="2024-03-19T23:10:38.314"/>
    <p1510:client id="{7FEA9E1F-E5C4-88FA-D09E-E7534E539D67}" v="74" dt="2024-03-19T22:33:57.708"/>
    <p1510:client id="{81CCCFC6-C5E8-8B1F-BFAE-C10B8BD33201}" v="258" dt="2024-03-19T00:46:02.234"/>
    <p1510:client id="{87552DED-C620-C14B-41F2-0A4698AEDB18}" v="23" dt="2024-03-19T14:51:20.150"/>
    <p1510:client id="{89162B4B-A84F-E1EB-04F2-6B22335F9DEB}" v="2" dt="2024-03-18T16:07:44.453"/>
    <p1510:client id="{8AB75DAE-7E10-105C-8790-4907A5EBCE81}" v="16" dt="2024-03-19T11:33:06.920"/>
    <p1510:client id="{8B5E514A-0366-38A0-E76D-621E26849BDC}" v="13" dt="2024-03-19T23:34:08.631"/>
    <p1510:client id="{9081CFD8-671E-F6F9-8085-F9B46A93BE20}" v="23" dt="2024-03-19T16:11:52.404"/>
    <p1510:client id="{A82F7499-FAF7-DF4F-5601-92ECB0CAEA32}" v="49" dt="2024-03-19T12:32:46.354"/>
    <p1510:client id="{B3C5A052-B93F-0367-C937-D75FB766C9A9}" v="48" dt="2024-03-18T23:13:22.243"/>
    <p1510:client id="{BB4210D2-B998-EBC1-DCEA-A439E535A992}" v="27" dt="2024-03-20T01:02:25.422"/>
    <p1510:client id="{BD933CC9-FD1E-AB28-14A6-A5B9836A7C5D}" v="328" dt="2024-03-18T23:49:28.862"/>
    <p1510:client id="{DF07F483-B367-6557-75F1-25E61BAD0D39}" v="8" dt="2024-03-20T09:31:35.321"/>
    <p1510:client id="{E107396C-83C0-27A7-884C-3425722A4164}" v="504" dt="2024-03-19T23:00:33.724"/>
    <p1510:client id="{E4670338-6F14-A572-275C-B909DD47BA58}" v="51" dt="2024-03-20T09:26:44.946"/>
    <p1510:client id="{E832FC4A-AA45-919C-66D6-469FEC138E10}" v="5" dt="2024-03-19T23:14:09.158"/>
    <p1510:client id="{E85C9769-3C24-BCD3-4E43-63EB50C3CAC7}" v="1352" dt="2024-03-18T19:59:46.056"/>
    <p1510:client id="{EC6527C3-3EF3-C6BE-A311-38F95629B6A0}" v="42" dt="2024-03-19T00:08:59.065"/>
    <p1510:client id="{EE94AF27-AAA4-DA60-D2A4-016FDDC07020}" v="8" dt="2024-03-18T23:45:57.973"/>
    <p1510:client id="{F4210482-333A-07D9-0086-F733C040229F}" v="722" dt="2024-03-18T20:37:31.642"/>
    <p1510:client id="{FA447CD0-565E-8C6F-0079-97ED0904069B}" v="153" dt="2024-03-19T16:23:07.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B95E3-49B7-4C56-83F8-DBD2191373E0}" type="doc">
      <dgm:prSet loTypeId="urn:microsoft.com/office/officeart/2005/8/layout/hierarchy1" loCatId="hierarchy" qsTypeId="urn:microsoft.com/office/officeart/2005/8/quickstyle/simple1" qsCatId="simple" csTypeId="urn:microsoft.com/office/officeart/2005/8/colors/accent5_2" csCatId="accent5"/>
      <dgm:spPr/>
      <dgm:t>
        <a:bodyPr/>
        <a:lstStyle/>
        <a:p>
          <a:endParaRPr lang="en-US"/>
        </a:p>
      </dgm:t>
    </dgm:pt>
    <dgm:pt modelId="{ECA2DB20-814E-418D-B92A-FDD4C6570DD5}">
      <dgm:prSet/>
      <dgm:spPr/>
      <dgm:t>
        <a:bodyPr/>
        <a:lstStyle/>
        <a:p>
          <a:r>
            <a:rPr lang="en-US"/>
            <a:t>SYSTEM ARCHITECTURE DIAGRAMS</a:t>
          </a:r>
        </a:p>
      </dgm:t>
    </dgm:pt>
    <dgm:pt modelId="{9C0295ED-B01B-472F-99C0-6A087D8D3123}" type="parTrans" cxnId="{CE5D86F2-5906-4819-A408-704A901EAAC8}">
      <dgm:prSet/>
      <dgm:spPr/>
      <dgm:t>
        <a:bodyPr/>
        <a:lstStyle/>
        <a:p>
          <a:endParaRPr lang="en-US"/>
        </a:p>
      </dgm:t>
    </dgm:pt>
    <dgm:pt modelId="{F5857AF1-43C8-4886-83F1-95764D5615C0}" type="sibTrans" cxnId="{CE5D86F2-5906-4819-A408-704A901EAAC8}">
      <dgm:prSet/>
      <dgm:spPr/>
      <dgm:t>
        <a:bodyPr/>
        <a:lstStyle/>
        <a:p>
          <a:endParaRPr lang="en-US"/>
        </a:p>
      </dgm:t>
    </dgm:pt>
    <dgm:pt modelId="{C939A940-84DC-45BD-9D5C-63CFF9838873}">
      <dgm:prSet/>
      <dgm:spPr/>
      <dgm:t>
        <a:bodyPr/>
        <a:lstStyle/>
        <a:p>
          <a:pPr rtl="0"/>
          <a:r>
            <a:rPr lang="en-US">
              <a:latin typeface="Century Gothic" panose="020B0502020202020204"/>
            </a:rPr>
            <a:t> ETSI 004 INTERFACE</a:t>
          </a:r>
          <a:endParaRPr lang="en-US"/>
        </a:p>
      </dgm:t>
    </dgm:pt>
    <dgm:pt modelId="{57896780-1137-4373-88D2-C74E90073827}" type="parTrans" cxnId="{FB606E0B-121B-4E8D-B270-057FBC2C5470}">
      <dgm:prSet/>
      <dgm:spPr/>
      <dgm:t>
        <a:bodyPr/>
        <a:lstStyle/>
        <a:p>
          <a:endParaRPr lang="en-US"/>
        </a:p>
      </dgm:t>
    </dgm:pt>
    <dgm:pt modelId="{249FF460-9016-416B-B479-EA2F4635FF46}" type="sibTrans" cxnId="{FB606E0B-121B-4E8D-B270-057FBC2C5470}">
      <dgm:prSet/>
      <dgm:spPr/>
      <dgm:t>
        <a:bodyPr/>
        <a:lstStyle/>
        <a:p>
          <a:endParaRPr lang="en-US"/>
        </a:p>
      </dgm:t>
    </dgm:pt>
    <dgm:pt modelId="{F33596EB-3D7B-4E89-BD15-DEFEE89670C1}">
      <dgm:prSet/>
      <dgm:spPr/>
      <dgm:t>
        <a:bodyPr/>
        <a:lstStyle/>
        <a:p>
          <a:pPr rtl="0"/>
          <a:r>
            <a:rPr lang="en-US">
              <a:latin typeface="Calibri"/>
              <a:cs typeface="Calibri"/>
            </a:rPr>
            <a:t>SOUTH </a:t>
          </a:r>
          <a:r>
            <a:rPr lang="en-US">
              <a:latin typeface="Century Gothic" panose="020B0502020202020204"/>
            </a:rPr>
            <a:t>INTERFACE</a:t>
          </a:r>
          <a:endParaRPr lang="en-US"/>
        </a:p>
      </dgm:t>
    </dgm:pt>
    <dgm:pt modelId="{F02747BC-9184-4B62-9490-22F52FEC955E}" type="parTrans" cxnId="{692F3F63-9C6D-4F26-BC66-2D460512AD92}">
      <dgm:prSet/>
      <dgm:spPr/>
      <dgm:t>
        <a:bodyPr/>
        <a:lstStyle/>
        <a:p>
          <a:endParaRPr lang="en-US"/>
        </a:p>
      </dgm:t>
    </dgm:pt>
    <dgm:pt modelId="{C70BB643-9F82-4FC0-AAA8-80141EE82457}" type="sibTrans" cxnId="{692F3F63-9C6D-4F26-BC66-2D460512AD92}">
      <dgm:prSet/>
      <dgm:spPr/>
      <dgm:t>
        <a:bodyPr/>
        <a:lstStyle/>
        <a:p>
          <a:endParaRPr lang="en-US"/>
        </a:p>
      </dgm:t>
    </dgm:pt>
    <dgm:pt modelId="{7564F496-79A7-466A-99AB-B07835CADA01}">
      <dgm:prSet/>
      <dgm:spPr/>
      <dgm:t>
        <a:bodyPr/>
        <a:lstStyle/>
        <a:p>
          <a:pPr rtl="0"/>
          <a:r>
            <a:rPr lang="en-US">
              <a:latin typeface="Century Gothic" panose="020B0502020202020204"/>
            </a:rPr>
            <a:t>KEY MANAGER</a:t>
          </a:r>
          <a:endParaRPr lang="en-US"/>
        </a:p>
      </dgm:t>
    </dgm:pt>
    <dgm:pt modelId="{08986F61-3A4E-4C61-B42D-DE5F37B9FD6F}" type="parTrans" cxnId="{59E0E77E-B4A8-42FA-B336-902D73109B94}">
      <dgm:prSet/>
      <dgm:spPr/>
      <dgm:t>
        <a:bodyPr/>
        <a:lstStyle/>
        <a:p>
          <a:endParaRPr lang="en-US"/>
        </a:p>
      </dgm:t>
    </dgm:pt>
    <dgm:pt modelId="{8548A36D-9F48-4A0F-80F3-5EB05A0CA671}" type="sibTrans" cxnId="{59E0E77E-B4A8-42FA-B336-902D73109B94}">
      <dgm:prSet/>
      <dgm:spPr/>
      <dgm:t>
        <a:bodyPr/>
        <a:lstStyle/>
        <a:p>
          <a:endParaRPr lang="en-US"/>
        </a:p>
      </dgm:t>
    </dgm:pt>
    <dgm:pt modelId="{DB3225F5-6F74-484F-9B8E-8592D0B8C069}">
      <dgm:prSet/>
      <dgm:spPr/>
      <dgm:t>
        <a:bodyPr/>
        <a:lstStyle/>
        <a:p>
          <a:pPr rtl="0"/>
          <a:r>
            <a:rPr lang="en-US">
              <a:latin typeface="Century Gothic" panose="020B0502020202020204"/>
            </a:rPr>
            <a:t>RECONCILIATION EMULATOR</a:t>
          </a:r>
          <a:endParaRPr lang="en-US"/>
        </a:p>
      </dgm:t>
    </dgm:pt>
    <dgm:pt modelId="{6E1EF79E-5587-4EEB-9616-2F029B01D03C}" type="parTrans" cxnId="{7963957F-C369-4AD7-8A88-7042B94CC4C9}">
      <dgm:prSet/>
      <dgm:spPr/>
      <dgm:t>
        <a:bodyPr/>
        <a:lstStyle/>
        <a:p>
          <a:endParaRPr lang="en-US"/>
        </a:p>
      </dgm:t>
    </dgm:pt>
    <dgm:pt modelId="{85DCD0CB-CD1F-4CD7-86CD-0E353517F33B}" type="sibTrans" cxnId="{7963957F-C369-4AD7-8A88-7042B94CC4C9}">
      <dgm:prSet/>
      <dgm:spPr/>
      <dgm:t>
        <a:bodyPr/>
        <a:lstStyle/>
        <a:p>
          <a:endParaRPr lang="en-US"/>
        </a:p>
      </dgm:t>
    </dgm:pt>
    <dgm:pt modelId="{957E84A6-0F0E-4882-8CA9-F649AB7D4617}">
      <dgm:prSet/>
      <dgm:spPr/>
      <dgm:t>
        <a:bodyPr/>
        <a:lstStyle/>
        <a:p>
          <a:r>
            <a:rPr lang="en-US"/>
            <a:t>DEMO</a:t>
          </a:r>
        </a:p>
      </dgm:t>
    </dgm:pt>
    <dgm:pt modelId="{48686D87-0E53-4C63-8E43-77995397CA54}" type="parTrans" cxnId="{E3E92477-71DD-42C0-9AD8-163203F33D95}">
      <dgm:prSet/>
      <dgm:spPr/>
      <dgm:t>
        <a:bodyPr/>
        <a:lstStyle/>
        <a:p>
          <a:endParaRPr lang="en-US"/>
        </a:p>
      </dgm:t>
    </dgm:pt>
    <dgm:pt modelId="{8118F65B-A47B-4AEF-B76D-787F64EAA0D2}" type="sibTrans" cxnId="{E3E92477-71DD-42C0-9AD8-163203F33D95}">
      <dgm:prSet/>
      <dgm:spPr/>
      <dgm:t>
        <a:bodyPr/>
        <a:lstStyle/>
        <a:p>
          <a:endParaRPr lang="en-US"/>
        </a:p>
      </dgm:t>
    </dgm:pt>
    <dgm:pt modelId="{8D9D2EBF-046F-42F9-B7BB-5F1D449D3C23}" type="pres">
      <dgm:prSet presAssocID="{9C7B95E3-49B7-4C56-83F8-DBD2191373E0}" presName="hierChild1" presStyleCnt="0">
        <dgm:presLayoutVars>
          <dgm:chPref val="1"/>
          <dgm:dir/>
          <dgm:animOne val="branch"/>
          <dgm:animLvl val="lvl"/>
          <dgm:resizeHandles/>
        </dgm:presLayoutVars>
      </dgm:prSet>
      <dgm:spPr/>
    </dgm:pt>
    <dgm:pt modelId="{D0B7A32B-AEA4-4E3E-AD40-76EC35ABD6EA}" type="pres">
      <dgm:prSet presAssocID="{ECA2DB20-814E-418D-B92A-FDD4C6570DD5}" presName="hierRoot1" presStyleCnt="0"/>
      <dgm:spPr/>
    </dgm:pt>
    <dgm:pt modelId="{7D8690C8-9F3F-4711-A9FE-BC6D455AFFF7}" type="pres">
      <dgm:prSet presAssocID="{ECA2DB20-814E-418D-B92A-FDD4C6570DD5}" presName="composite" presStyleCnt="0"/>
      <dgm:spPr/>
    </dgm:pt>
    <dgm:pt modelId="{CEBA5EB2-63FA-465A-BB77-3D79FD00E746}" type="pres">
      <dgm:prSet presAssocID="{ECA2DB20-814E-418D-B92A-FDD4C6570DD5}" presName="background" presStyleLbl="node0" presStyleIdx="0" presStyleCnt="4"/>
      <dgm:spPr/>
    </dgm:pt>
    <dgm:pt modelId="{EDC475D3-57AE-45F1-A4EE-4AF44D989608}" type="pres">
      <dgm:prSet presAssocID="{ECA2DB20-814E-418D-B92A-FDD4C6570DD5}" presName="text" presStyleLbl="fgAcc0" presStyleIdx="0" presStyleCnt="4">
        <dgm:presLayoutVars>
          <dgm:chPref val="3"/>
        </dgm:presLayoutVars>
      </dgm:prSet>
      <dgm:spPr/>
    </dgm:pt>
    <dgm:pt modelId="{CEF193B7-DDC1-4574-B28D-D0A1946809C7}" type="pres">
      <dgm:prSet presAssocID="{ECA2DB20-814E-418D-B92A-FDD4C6570DD5}" presName="hierChild2" presStyleCnt="0"/>
      <dgm:spPr/>
    </dgm:pt>
    <dgm:pt modelId="{CC17D248-59F1-416A-BDF3-0ADFDE6C3084}" type="pres">
      <dgm:prSet presAssocID="{C939A940-84DC-45BD-9D5C-63CFF9838873}" presName="hierRoot1" presStyleCnt="0"/>
      <dgm:spPr/>
    </dgm:pt>
    <dgm:pt modelId="{185FA2BB-C999-4599-AACA-DB94D1CFB6FC}" type="pres">
      <dgm:prSet presAssocID="{C939A940-84DC-45BD-9D5C-63CFF9838873}" presName="composite" presStyleCnt="0"/>
      <dgm:spPr/>
    </dgm:pt>
    <dgm:pt modelId="{6774E03E-58EB-498D-86B4-CEFA3754B206}" type="pres">
      <dgm:prSet presAssocID="{C939A940-84DC-45BD-9D5C-63CFF9838873}" presName="background" presStyleLbl="node0" presStyleIdx="1" presStyleCnt="4"/>
      <dgm:spPr/>
    </dgm:pt>
    <dgm:pt modelId="{3AF33F89-42FA-45BD-8FA7-FB2B7572A46F}" type="pres">
      <dgm:prSet presAssocID="{C939A940-84DC-45BD-9D5C-63CFF9838873}" presName="text" presStyleLbl="fgAcc0" presStyleIdx="1" presStyleCnt="4">
        <dgm:presLayoutVars>
          <dgm:chPref val="3"/>
        </dgm:presLayoutVars>
      </dgm:prSet>
      <dgm:spPr/>
    </dgm:pt>
    <dgm:pt modelId="{306B46D3-F1AB-4B68-B4BB-E7AAE0556B92}" type="pres">
      <dgm:prSet presAssocID="{C939A940-84DC-45BD-9D5C-63CFF9838873}" presName="hierChild2" presStyleCnt="0"/>
      <dgm:spPr/>
    </dgm:pt>
    <dgm:pt modelId="{A734B32B-ED51-44F1-B0EE-2EEE03CFBED4}" type="pres">
      <dgm:prSet presAssocID="{F33596EB-3D7B-4E89-BD15-DEFEE89670C1}" presName="hierRoot1" presStyleCnt="0"/>
      <dgm:spPr/>
    </dgm:pt>
    <dgm:pt modelId="{A86068E8-C2A0-43CB-BF79-E0D59965F885}" type="pres">
      <dgm:prSet presAssocID="{F33596EB-3D7B-4E89-BD15-DEFEE89670C1}" presName="composite" presStyleCnt="0"/>
      <dgm:spPr/>
    </dgm:pt>
    <dgm:pt modelId="{8CD9D41A-54CA-4D4D-A615-59FDD26B3C25}" type="pres">
      <dgm:prSet presAssocID="{F33596EB-3D7B-4E89-BD15-DEFEE89670C1}" presName="background" presStyleLbl="node0" presStyleIdx="2" presStyleCnt="4"/>
      <dgm:spPr/>
    </dgm:pt>
    <dgm:pt modelId="{4162B43D-D0CE-4000-B86E-F220036C6365}" type="pres">
      <dgm:prSet presAssocID="{F33596EB-3D7B-4E89-BD15-DEFEE89670C1}" presName="text" presStyleLbl="fgAcc0" presStyleIdx="2" presStyleCnt="4">
        <dgm:presLayoutVars>
          <dgm:chPref val="3"/>
        </dgm:presLayoutVars>
      </dgm:prSet>
      <dgm:spPr/>
    </dgm:pt>
    <dgm:pt modelId="{A60951C6-F2E1-4DE7-9A26-3E18639972C9}" type="pres">
      <dgm:prSet presAssocID="{F33596EB-3D7B-4E89-BD15-DEFEE89670C1}" presName="hierChild2" presStyleCnt="0"/>
      <dgm:spPr/>
    </dgm:pt>
    <dgm:pt modelId="{9ADD7E3E-25E1-4F8F-B0BE-EED3EC86111D}" type="pres">
      <dgm:prSet presAssocID="{08986F61-3A4E-4C61-B42D-DE5F37B9FD6F}" presName="Name10" presStyleLbl="parChTrans1D2" presStyleIdx="0" presStyleCnt="2"/>
      <dgm:spPr/>
    </dgm:pt>
    <dgm:pt modelId="{2CF31ECC-7AF4-4468-A929-4AD34D1461D4}" type="pres">
      <dgm:prSet presAssocID="{7564F496-79A7-466A-99AB-B07835CADA01}" presName="hierRoot2" presStyleCnt="0"/>
      <dgm:spPr/>
    </dgm:pt>
    <dgm:pt modelId="{75568474-1493-4A95-BF43-D2A84A2E6841}" type="pres">
      <dgm:prSet presAssocID="{7564F496-79A7-466A-99AB-B07835CADA01}" presName="composite2" presStyleCnt="0"/>
      <dgm:spPr/>
    </dgm:pt>
    <dgm:pt modelId="{3D6640BF-A47A-4C22-8D19-0E660C4B4EF9}" type="pres">
      <dgm:prSet presAssocID="{7564F496-79A7-466A-99AB-B07835CADA01}" presName="background2" presStyleLbl="node2" presStyleIdx="0" presStyleCnt="2"/>
      <dgm:spPr/>
    </dgm:pt>
    <dgm:pt modelId="{D66DE69D-5A1E-43AB-9E4D-DB0D6B99560D}" type="pres">
      <dgm:prSet presAssocID="{7564F496-79A7-466A-99AB-B07835CADA01}" presName="text2" presStyleLbl="fgAcc2" presStyleIdx="0" presStyleCnt="2">
        <dgm:presLayoutVars>
          <dgm:chPref val="3"/>
        </dgm:presLayoutVars>
      </dgm:prSet>
      <dgm:spPr/>
    </dgm:pt>
    <dgm:pt modelId="{53ACB0C2-9E45-4B4C-AE3B-0750C767E396}" type="pres">
      <dgm:prSet presAssocID="{7564F496-79A7-466A-99AB-B07835CADA01}" presName="hierChild3" presStyleCnt="0"/>
      <dgm:spPr/>
    </dgm:pt>
    <dgm:pt modelId="{4BF4E4ED-3612-4545-8B15-A1AF3DB809BA}" type="pres">
      <dgm:prSet presAssocID="{6E1EF79E-5587-4EEB-9616-2F029B01D03C}" presName="Name10" presStyleLbl="parChTrans1D2" presStyleIdx="1" presStyleCnt="2"/>
      <dgm:spPr/>
    </dgm:pt>
    <dgm:pt modelId="{EB722262-8B64-41E1-8956-38825EF955B3}" type="pres">
      <dgm:prSet presAssocID="{DB3225F5-6F74-484F-9B8E-8592D0B8C069}" presName="hierRoot2" presStyleCnt="0"/>
      <dgm:spPr/>
    </dgm:pt>
    <dgm:pt modelId="{86F8F72E-5E4D-4A37-B9DF-0FA306E34C1F}" type="pres">
      <dgm:prSet presAssocID="{DB3225F5-6F74-484F-9B8E-8592D0B8C069}" presName="composite2" presStyleCnt="0"/>
      <dgm:spPr/>
    </dgm:pt>
    <dgm:pt modelId="{F8DDBCD8-53BF-422E-9480-903746D40B88}" type="pres">
      <dgm:prSet presAssocID="{DB3225F5-6F74-484F-9B8E-8592D0B8C069}" presName="background2" presStyleLbl="node2" presStyleIdx="1" presStyleCnt="2"/>
      <dgm:spPr/>
    </dgm:pt>
    <dgm:pt modelId="{E18742EB-D4DA-4090-AE7B-B0C83E2576C2}" type="pres">
      <dgm:prSet presAssocID="{DB3225F5-6F74-484F-9B8E-8592D0B8C069}" presName="text2" presStyleLbl="fgAcc2" presStyleIdx="1" presStyleCnt="2">
        <dgm:presLayoutVars>
          <dgm:chPref val="3"/>
        </dgm:presLayoutVars>
      </dgm:prSet>
      <dgm:spPr/>
    </dgm:pt>
    <dgm:pt modelId="{E36B967B-4256-4E2D-8171-58514304FD6B}" type="pres">
      <dgm:prSet presAssocID="{DB3225F5-6F74-484F-9B8E-8592D0B8C069}" presName="hierChild3" presStyleCnt="0"/>
      <dgm:spPr/>
    </dgm:pt>
    <dgm:pt modelId="{5272F78A-7D22-4124-AB00-D206347D7EEB}" type="pres">
      <dgm:prSet presAssocID="{957E84A6-0F0E-4882-8CA9-F649AB7D4617}" presName="hierRoot1" presStyleCnt="0"/>
      <dgm:spPr/>
    </dgm:pt>
    <dgm:pt modelId="{591D9327-D911-4B77-8876-52A3694DB891}" type="pres">
      <dgm:prSet presAssocID="{957E84A6-0F0E-4882-8CA9-F649AB7D4617}" presName="composite" presStyleCnt="0"/>
      <dgm:spPr/>
    </dgm:pt>
    <dgm:pt modelId="{C3B74CDE-39C9-4CDB-937A-B014D22D9B58}" type="pres">
      <dgm:prSet presAssocID="{957E84A6-0F0E-4882-8CA9-F649AB7D4617}" presName="background" presStyleLbl="node0" presStyleIdx="3" presStyleCnt="4"/>
      <dgm:spPr/>
    </dgm:pt>
    <dgm:pt modelId="{07A523D5-49E9-4A68-8F2E-C06637D0C875}" type="pres">
      <dgm:prSet presAssocID="{957E84A6-0F0E-4882-8CA9-F649AB7D4617}" presName="text" presStyleLbl="fgAcc0" presStyleIdx="3" presStyleCnt="4">
        <dgm:presLayoutVars>
          <dgm:chPref val="3"/>
        </dgm:presLayoutVars>
      </dgm:prSet>
      <dgm:spPr/>
    </dgm:pt>
    <dgm:pt modelId="{7C76FB74-3273-473C-A952-06284FA3C306}" type="pres">
      <dgm:prSet presAssocID="{957E84A6-0F0E-4882-8CA9-F649AB7D4617}" presName="hierChild2" presStyleCnt="0"/>
      <dgm:spPr/>
    </dgm:pt>
  </dgm:ptLst>
  <dgm:cxnLst>
    <dgm:cxn modelId="{FB606E0B-121B-4E8D-B270-057FBC2C5470}" srcId="{9C7B95E3-49B7-4C56-83F8-DBD2191373E0}" destId="{C939A940-84DC-45BD-9D5C-63CFF9838873}" srcOrd="1" destOrd="0" parTransId="{57896780-1137-4373-88D2-C74E90073827}" sibTransId="{249FF460-9016-416B-B479-EA2F4635FF46}"/>
    <dgm:cxn modelId="{9B28211B-C9F9-40BF-92A2-9AB3169E728B}" type="presOf" srcId="{DB3225F5-6F74-484F-9B8E-8592D0B8C069}" destId="{E18742EB-D4DA-4090-AE7B-B0C83E2576C2}" srcOrd="0" destOrd="0" presId="urn:microsoft.com/office/officeart/2005/8/layout/hierarchy1"/>
    <dgm:cxn modelId="{F4E4A03C-1F56-42CD-80E0-A0319AAC3B57}" type="presOf" srcId="{C939A940-84DC-45BD-9D5C-63CFF9838873}" destId="{3AF33F89-42FA-45BD-8FA7-FB2B7572A46F}" srcOrd="0" destOrd="0" presId="urn:microsoft.com/office/officeart/2005/8/layout/hierarchy1"/>
    <dgm:cxn modelId="{692F3F63-9C6D-4F26-BC66-2D460512AD92}" srcId="{9C7B95E3-49B7-4C56-83F8-DBD2191373E0}" destId="{F33596EB-3D7B-4E89-BD15-DEFEE89670C1}" srcOrd="2" destOrd="0" parTransId="{F02747BC-9184-4B62-9490-22F52FEC955E}" sibTransId="{C70BB643-9F82-4FC0-AAA8-80141EE82457}"/>
    <dgm:cxn modelId="{23BCE045-FB69-45BA-ACA1-B733EDB737A7}" type="presOf" srcId="{08986F61-3A4E-4C61-B42D-DE5F37B9FD6F}" destId="{9ADD7E3E-25E1-4F8F-B0BE-EED3EC86111D}" srcOrd="0" destOrd="0" presId="urn:microsoft.com/office/officeart/2005/8/layout/hierarchy1"/>
    <dgm:cxn modelId="{ACD30948-4F5D-477B-96DF-32385FE016BD}" type="presOf" srcId="{6E1EF79E-5587-4EEB-9616-2F029B01D03C}" destId="{4BF4E4ED-3612-4545-8B15-A1AF3DB809BA}" srcOrd="0" destOrd="0" presId="urn:microsoft.com/office/officeart/2005/8/layout/hierarchy1"/>
    <dgm:cxn modelId="{550BA94B-5B6F-400B-B989-2B477D3FE6E4}" type="presOf" srcId="{ECA2DB20-814E-418D-B92A-FDD4C6570DD5}" destId="{EDC475D3-57AE-45F1-A4EE-4AF44D989608}" srcOrd="0" destOrd="0" presId="urn:microsoft.com/office/officeart/2005/8/layout/hierarchy1"/>
    <dgm:cxn modelId="{E3E92477-71DD-42C0-9AD8-163203F33D95}" srcId="{9C7B95E3-49B7-4C56-83F8-DBD2191373E0}" destId="{957E84A6-0F0E-4882-8CA9-F649AB7D4617}" srcOrd="3" destOrd="0" parTransId="{48686D87-0E53-4C63-8E43-77995397CA54}" sibTransId="{8118F65B-A47B-4AEF-B76D-787F64EAA0D2}"/>
    <dgm:cxn modelId="{59E0E77E-B4A8-42FA-B336-902D73109B94}" srcId="{F33596EB-3D7B-4E89-BD15-DEFEE89670C1}" destId="{7564F496-79A7-466A-99AB-B07835CADA01}" srcOrd="0" destOrd="0" parTransId="{08986F61-3A4E-4C61-B42D-DE5F37B9FD6F}" sibTransId="{8548A36D-9F48-4A0F-80F3-5EB05A0CA671}"/>
    <dgm:cxn modelId="{7963957F-C369-4AD7-8A88-7042B94CC4C9}" srcId="{F33596EB-3D7B-4E89-BD15-DEFEE89670C1}" destId="{DB3225F5-6F74-484F-9B8E-8592D0B8C069}" srcOrd="1" destOrd="0" parTransId="{6E1EF79E-5587-4EEB-9616-2F029B01D03C}" sibTransId="{85DCD0CB-CD1F-4CD7-86CD-0E353517F33B}"/>
    <dgm:cxn modelId="{59D13D89-260E-4C06-9A79-C475607CBCDF}" type="presOf" srcId="{957E84A6-0F0E-4882-8CA9-F649AB7D4617}" destId="{07A523D5-49E9-4A68-8F2E-C06637D0C875}" srcOrd="0" destOrd="0" presId="urn:microsoft.com/office/officeart/2005/8/layout/hierarchy1"/>
    <dgm:cxn modelId="{16294FD5-D784-4553-A0A8-E96F5F5267F7}" type="presOf" srcId="{7564F496-79A7-466A-99AB-B07835CADA01}" destId="{D66DE69D-5A1E-43AB-9E4D-DB0D6B99560D}" srcOrd="0" destOrd="0" presId="urn:microsoft.com/office/officeart/2005/8/layout/hierarchy1"/>
    <dgm:cxn modelId="{853266DA-254A-4240-8495-7462807232E0}" type="presOf" srcId="{9C7B95E3-49B7-4C56-83F8-DBD2191373E0}" destId="{8D9D2EBF-046F-42F9-B7BB-5F1D449D3C23}" srcOrd="0" destOrd="0" presId="urn:microsoft.com/office/officeart/2005/8/layout/hierarchy1"/>
    <dgm:cxn modelId="{FE0BD3E6-24BB-430B-B6FF-402646B04162}" type="presOf" srcId="{F33596EB-3D7B-4E89-BD15-DEFEE89670C1}" destId="{4162B43D-D0CE-4000-B86E-F220036C6365}" srcOrd="0" destOrd="0" presId="urn:microsoft.com/office/officeart/2005/8/layout/hierarchy1"/>
    <dgm:cxn modelId="{CE5D86F2-5906-4819-A408-704A901EAAC8}" srcId="{9C7B95E3-49B7-4C56-83F8-DBD2191373E0}" destId="{ECA2DB20-814E-418D-B92A-FDD4C6570DD5}" srcOrd="0" destOrd="0" parTransId="{9C0295ED-B01B-472F-99C0-6A087D8D3123}" sibTransId="{F5857AF1-43C8-4886-83F1-95764D5615C0}"/>
    <dgm:cxn modelId="{3650DE14-1B15-4755-9FE8-29122C61C9BC}" type="presParOf" srcId="{8D9D2EBF-046F-42F9-B7BB-5F1D449D3C23}" destId="{D0B7A32B-AEA4-4E3E-AD40-76EC35ABD6EA}" srcOrd="0" destOrd="0" presId="urn:microsoft.com/office/officeart/2005/8/layout/hierarchy1"/>
    <dgm:cxn modelId="{6519300F-1676-4ECF-B09B-2C0A2B7E0ACB}" type="presParOf" srcId="{D0B7A32B-AEA4-4E3E-AD40-76EC35ABD6EA}" destId="{7D8690C8-9F3F-4711-A9FE-BC6D455AFFF7}" srcOrd="0" destOrd="0" presId="urn:microsoft.com/office/officeart/2005/8/layout/hierarchy1"/>
    <dgm:cxn modelId="{1AC0576F-A734-458F-880E-5E3773A97276}" type="presParOf" srcId="{7D8690C8-9F3F-4711-A9FE-BC6D455AFFF7}" destId="{CEBA5EB2-63FA-465A-BB77-3D79FD00E746}" srcOrd="0" destOrd="0" presId="urn:microsoft.com/office/officeart/2005/8/layout/hierarchy1"/>
    <dgm:cxn modelId="{90882306-A109-4320-A6E9-CF7E3D8A09D5}" type="presParOf" srcId="{7D8690C8-9F3F-4711-A9FE-BC6D455AFFF7}" destId="{EDC475D3-57AE-45F1-A4EE-4AF44D989608}" srcOrd="1" destOrd="0" presId="urn:microsoft.com/office/officeart/2005/8/layout/hierarchy1"/>
    <dgm:cxn modelId="{5FEF6676-2755-4EA9-8DD7-3B62EE07D4CC}" type="presParOf" srcId="{D0B7A32B-AEA4-4E3E-AD40-76EC35ABD6EA}" destId="{CEF193B7-DDC1-4574-B28D-D0A1946809C7}" srcOrd="1" destOrd="0" presId="urn:microsoft.com/office/officeart/2005/8/layout/hierarchy1"/>
    <dgm:cxn modelId="{9AE12B36-1D44-403C-A6FE-5661D8B4CEA2}" type="presParOf" srcId="{8D9D2EBF-046F-42F9-B7BB-5F1D449D3C23}" destId="{CC17D248-59F1-416A-BDF3-0ADFDE6C3084}" srcOrd="1" destOrd="0" presId="urn:microsoft.com/office/officeart/2005/8/layout/hierarchy1"/>
    <dgm:cxn modelId="{A934CFD1-BE2E-4A0E-AB56-39E2DE43FEDD}" type="presParOf" srcId="{CC17D248-59F1-416A-BDF3-0ADFDE6C3084}" destId="{185FA2BB-C999-4599-AACA-DB94D1CFB6FC}" srcOrd="0" destOrd="0" presId="urn:microsoft.com/office/officeart/2005/8/layout/hierarchy1"/>
    <dgm:cxn modelId="{6ACBB0C4-3F4C-434E-BEA0-4C8499A294D8}" type="presParOf" srcId="{185FA2BB-C999-4599-AACA-DB94D1CFB6FC}" destId="{6774E03E-58EB-498D-86B4-CEFA3754B206}" srcOrd="0" destOrd="0" presId="urn:microsoft.com/office/officeart/2005/8/layout/hierarchy1"/>
    <dgm:cxn modelId="{412C1224-7881-47F1-967C-8BED3017382C}" type="presParOf" srcId="{185FA2BB-C999-4599-AACA-DB94D1CFB6FC}" destId="{3AF33F89-42FA-45BD-8FA7-FB2B7572A46F}" srcOrd="1" destOrd="0" presId="urn:microsoft.com/office/officeart/2005/8/layout/hierarchy1"/>
    <dgm:cxn modelId="{8509CF7C-E235-4DA9-9EC4-66D01CA456F7}" type="presParOf" srcId="{CC17D248-59F1-416A-BDF3-0ADFDE6C3084}" destId="{306B46D3-F1AB-4B68-B4BB-E7AAE0556B92}" srcOrd="1" destOrd="0" presId="urn:microsoft.com/office/officeart/2005/8/layout/hierarchy1"/>
    <dgm:cxn modelId="{76BDC759-DEBC-48B4-8CB8-260296F24DF7}" type="presParOf" srcId="{8D9D2EBF-046F-42F9-B7BB-5F1D449D3C23}" destId="{A734B32B-ED51-44F1-B0EE-2EEE03CFBED4}" srcOrd="2" destOrd="0" presId="urn:microsoft.com/office/officeart/2005/8/layout/hierarchy1"/>
    <dgm:cxn modelId="{BE607C89-0668-4FB2-BEB7-591D091D833B}" type="presParOf" srcId="{A734B32B-ED51-44F1-B0EE-2EEE03CFBED4}" destId="{A86068E8-C2A0-43CB-BF79-E0D59965F885}" srcOrd="0" destOrd="0" presId="urn:microsoft.com/office/officeart/2005/8/layout/hierarchy1"/>
    <dgm:cxn modelId="{57D5F5AF-DC78-4299-BDDE-308AAD4B97CA}" type="presParOf" srcId="{A86068E8-C2A0-43CB-BF79-E0D59965F885}" destId="{8CD9D41A-54CA-4D4D-A615-59FDD26B3C25}" srcOrd="0" destOrd="0" presId="urn:microsoft.com/office/officeart/2005/8/layout/hierarchy1"/>
    <dgm:cxn modelId="{CA98B6B8-2338-48B8-A928-57540AC0B14B}" type="presParOf" srcId="{A86068E8-C2A0-43CB-BF79-E0D59965F885}" destId="{4162B43D-D0CE-4000-B86E-F220036C6365}" srcOrd="1" destOrd="0" presId="urn:microsoft.com/office/officeart/2005/8/layout/hierarchy1"/>
    <dgm:cxn modelId="{82BA6D51-445B-4E14-921F-F3BAC099B692}" type="presParOf" srcId="{A734B32B-ED51-44F1-B0EE-2EEE03CFBED4}" destId="{A60951C6-F2E1-4DE7-9A26-3E18639972C9}" srcOrd="1" destOrd="0" presId="urn:microsoft.com/office/officeart/2005/8/layout/hierarchy1"/>
    <dgm:cxn modelId="{B9E4F792-BCF3-4577-B10F-441A025A07FC}" type="presParOf" srcId="{A60951C6-F2E1-4DE7-9A26-3E18639972C9}" destId="{9ADD7E3E-25E1-4F8F-B0BE-EED3EC86111D}" srcOrd="0" destOrd="0" presId="urn:microsoft.com/office/officeart/2005/8/layout/hierarchy1"/>
    <dgm:cxn modelId="{106860E4-60C6-444A-A376-D03718C1CB2A}" type="presParOf" srcId="{A60951C6-F2E1-4DE7-9A26-3E18639972C9}" destId="{2CF31ECC-7AF4-4468-A929-4AD34D1461D4}" srcOrd="1" destOrd="0" presId="urn:microsoft.com/office/officeart/2005/8/layout/hierarchy1"/>
    <dgm:cxn modelId="{FDB55028-54C3-40F7-BC02-53982C4642CE}" type="presParOf" srcId="{2CF31ECC-7AF4-4468-A929-4AD34D1461D4}" destId="{75568474-1493-4A95-BF43-D2A84A2E6841}" srcOrd="0" destOrd="0" presId="urn:microsoft.com/office/officeart/2005/8/layout/hierarchy1"/>
    <dgm:cxn modelId="{4C5FFD3D-3F48-4930-AB62-09D634165ACF}" type="presParOf" srcId="{75568474-1493-4A95-BF43-D2A84A2E6841}" destId="{3D6640BF-A47A-4C22-8D19-0E660C4B4EF9}" srcOrd="0" destOrd="0" presId="urn:microsoft.com/office/officeart/2005/8/layout/hierarchy1"/>
    <dgm:cxn modelId="{A2B20889-F5A8-42DD-9344-17C6E3AF0480}" type="presParOf" srcId="{75568474-1493-4A95-BF43-D2A84A2E6841}" destId="{D66DE69D-5A1E-43AB-9E4D-DB0D6B99560D}" srcOrd="1" destOrd="0" presId="urn:microsoft.com/office/officeart/2005/8/layout/hierarchy1"/>
    <dgm:cxn modelId="{046558E7-E019-4BDF-A2BF-7FF7A987A816}" type="presParOf" srcId="{2CF31ECC-7AF4-4468-A929-4AD34D1461D4}" destId="{53ACB0C2-9E45-4B4C-AE3B-0750C767E396}" srcOrd="1" destOrd="0" presId="urn:microsoft.com/office/officeart/2005/8/layout/hierarchy1"/>
    <dgm:cxn modelId="{CCDAA992-FC8A-492C-B568-33C4BFCDD107}" type="presParOf" srcId="{A60951C6-F2E1-4DE7-9A26-3E18639972C9}" destId="{4BF4E4ED-3612-4545-8B15-A1AF3DB809BA}" srcOrd="2" destOrd="0" presId="urn:microsoft.com/office/officeart/2005/8/layout/hierarchy1"/>
    <dgm:cxn modelId="{66D81B90-1260-4A40-80D6-8D3E3B8AD6D5}" type="presParOf" srcId="{A60951C6-F2E1-4DE7-9A26-3E18639972C9}" destId="{EB722262-8B64-41E1-8956-38825EF955B3}" srcOrd="3" destOrd="0" presId="urn:microsoft.com/office/officeart/2005/8/layout/hierarchy1"/>
    <dgm:cxn modelId="{FCDA1E6A-7AF9-468A-BF1C-E089519C5C47}" type="presParOf" srcId="{EB722262-8B64-41E1-8956-38825EF955B3}" destId="{86F8F72E-5E4D-4A37-B9DF-0FA306E34C1F}" srcOrd="0" destOrd="0" presId="urn:microsoft.com/office/officeart/2005/8/layout/hierarchy1"/>
    <dgm:cxn modelId="{37F4D28B-0871-4EFF-8CC5-AE9F493E44E7}" type="presParOf" srcId="{86F8F72E-5E4D-4A37-B9DF-0FA306E34C1F}" destId="{F8DDBCD8-53BF-422E-9480-903746D40B88}" srcOrd="0" destOrd="0" presId="urn:microsoft.com/office/officeart/2005/8/layout/hierarchy1"/>
    <dgm:cxn modelId="{DE85ABE5-0EC6-4333-98C5-90DDB43901F8}" type="presParOf" srcId="{86F8F72E-5E4D-4A37-B9DF-0FA306E34C1F}" destId="{E18742EB-D4DA-4090-AE7B-B0C83E2576C2}" srcOrd="1" destOrd="0" presId="urn:microsoft.com/office/officeart/2005/8/layout/hierarchy1"/>
    <dgm:cxn modelId="{D0E8D188-309A-42AD-B3F6-F946922AE4C9}" type="presParOf" srcId="{EB722262-8B64-41E1-8956-38825EF955B3}" destId="{E36B967B-4256-4E2D-8171-58514304FD6B}" srcOrd="1" destOrd="0" presId="urn:microsoft.com/office/officeart/2005/8/layout/hierarchy1"/>
    <dgm:cxn modelId="{41754DCA-EE9B-4E79-A528-1F3C23C73BDE}" type="presParOf" srcId="{8D9D2EBF-046F-42F9-B7BB-5F1D449D3C23}" destId="{5272F78A-7D22-4124-AB00-D206347D7EEB}" srcOrd="3" destOrd="0" presId="urn:microsoft.com/office/officeart/2005/8/layout/hierarchy1"/>
    <dgm:cxn modelId="{2E23A8DF-1205-420F-B7AA-05E754EEA1BB}" type="presParOf" srcId="{5272F78A-7D22-4124-AB00-D206347D7EEB}" destId="{591D9327-D911-4B77-8876-52A3694DB891}" srcOrd="0" destOrd="0" presId="urn:microsoft.com/office/officeart/2005/8/layout/hierarchy1"/>
    <dgm:cxn modelId="{BEC6A613-7B7D-4FB1-AF78-9765F84C0C57}" type="presParOf" srcId="{591D9327-D911-4B77-8876-52A3694DB891}" destId="{C3B74CDE-39C9-4CDB-937A-B014D22D9B58}" srcOrd="0" destOrd="0" presId="urn:microsoft.com/office/officeart/2005/8/layout/hierarchy1"/>
    <dgm:cxn modelId="{E4BBF8A4-3119-497D-BA43-21980AAD14CB}" type="presParOf" srcId="{591D9327-D911-4B77-8876-52A3694DB891}" destId="{07A523D5-49E9-4A68-8F2E-C06637D0C875}" srcOrd="1" destOrd="0" presId="urn:microsoft.com/office/officeart/2005/8/layout/hierarchy1"/>
    <dgm:cxn modelId="{50ECDC00-43A7-410E-9126-A5F22DFBE775}" type="presParOf" srcId="{5272F78A-7D22-4124-AB00-D206347D7EEB}" destId="{7C76FB74-3273-473C-A952-06284FA3C30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4E4ED-3612-4545-8B15-A1AF3DB809BA}">
      <dsp:nvSpPr>
        <dsp:cNvPr id="0" name=""/>
        <dsp:cNvSpPr/>
      </dsp:nvSpPr>
      <dsp:spPr>
        <a:xfrm>
          <a:off x="5795064" y="1638329"/>
          <a:ext cx="1202177" cy="572127"/>
        </a:xfrm>
        <a:custGeom>
          <a:avLst/>
          <a:gdLst/>
          <a:ahLst/>
          <a:cxnLst/>
          <a:rect l="0" t="0" r="0" b="0"/>
          <a:pathLst>
            <a:path>
              <a:moveTo>
                <a:pt x="0" y="0"/>
              </a:moveTo>
              <a:lnTo>
                <a:pt x="0" y="389887"/>
              </a:lnTo>
              <a:lnTo>
                <a:pt x="1202177" y="389887"/>
              </a:lnTo>
              <a:lnTo>
                <a:pt x="1202177" y="572127"/>
              </a:lnTo>
            </a:path>
          </a:pathLst>
        </a:custGeom>
        <a:noFill/>
        <a:ln w="19050" cap="rnd"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DD7E3E-25E1-4F8F-B0BE-EED3EC86111D}">
      <dsp:nvSpPr>
        <dsp:cNvPr id="0" name=""/>
        <dsp:cNvSpPr/>
      </dsp:nvSpPr>
      <dsp:spPr>
        <a:xfrm>
          <a:off x="4592887" y="1638329"/>
          <a:ext cx="1202177" cy="572127"/>
        </a:xfrm>
        <a:custGeom>
          <a:avLst/>
          <a:gdLst/>
          <a:ahLst/>
          <a:cxnLst/>
          <a:rect l="0" t="0" r="0" b="0"/>
          <a:pathLst>
            <a:path>
              <a:moveTo>
                <a:pt x="1202177" y="0"/>
              </a:moveTo>
              <a:lnTo>
                <a:pt x="1202177" y="389887"/>
              </a:lnTo>
              <a:lnTo>
                <a:pt x="0" y="389887"/>
              </a:lnTo>
              <a:lnTo>
                <a:pt x="0" y="572127"/>
              </a:lnTo>
            </a:path>
          </a:pathLst>
        </a:custGeom>
        <a:noFill/>
        <a:ln w="19050" cap="rnd"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BA5EB2-63FA-465A-BB77-3D79FD00E746}">
      <dsp:nvSpPr>
        <dsp:cNvPr id="0" name=""/>
        <dsp:cNvSpPr/>
      </dsp:nvSpPr>
      <dsp:spPr>
        <a:xfrm>
          <a:off x="2755" y="389157"/>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C475D3-57AE-45F1-A4EE-4AF44D989608}">
      <dsp:nvSpPr>
        <dsp:cNvPr id="0" name=""/>
        <dsp:cNvSpPr/>
      </dsp:nvSpPr>
      <dsp:spPr>
        <a:xfrm>
          <a:off x="221332" y="596806"/>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SYSTEM ARCHITECTURE DIAGRAMS</a:t>
          </a:r>
        </a:p>
      </dsp:txBody>
      <dsp:txXfrm>
        <a:off x="257919" y="633393"/>
        <a:ext cx="1894025" cy="1175997"/>
      </dsp:txXfrm>
    </dsp:sp>
    <dsp:sp modelId="{6774E03E-58EB-498D-86B4-CEFA3754B206}">
      <dsp:nvSpPr>
        <dsp:cNvPr id="0" name=""/>
        <dsp:cNvSpPr/>
      </dsp:nvSpPr>
      <dsp:spPr>
        <a:xfrm>
          <a:off x="2407110" y="389157"/>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33F89-42FA-45BD-8FA7-FB2B7572A46F}">
      <dsp:nvSpPr>
        <dsp:cNvPr id="0" name=""/>
        <dsp:cNvSpPr/>
      </dsp:nvSpPr>
      <dsp:spPr>
        <a:xfrm>
          <a:off x="2625687" y="596806"/>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panose="020B0502020202020204"/>
            </a:rPr>
            <a:t> ETSI 004 INTERFACE</a:t>
          </a:r>
          <a:endParaRPr lang="en-US" sz="1600" kern="1200"/>
        </a:p>
      </dsp:txBody>
      <dsp:txXfrm>
        <a:off x="2662274" y="633393"/>
        <a:ext cx="1894025" cy="1175997"/>
      </dsp:txXfrm>
    </dsp:sp>
    <dsp:sp modelId="{8CD9D41A-54CA-4D4D-A615-59FDD26B3C25}">
      <dsp:nvSpPr>
        <dsp:cNvPr id="0" name=""/>
        <dsp:cNvSpPr/>
      </dsp:nvSpPr>
      <dsp:spPr>
        <a:xfrm>
          <a:off x="4811464" y="389157"/>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2B43D-D0CE-4000-B86E-F220036C6365}">
      <dsp:nvSpPr>
        <dsp:cNvPr id="0" name=""/>
        <dsp:cNvSpPr/>
      </dsp:nvSpPr>
      <dsp:spPr>
        <a:xfrm>
          <a:off x="5030042" y="596806"/>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cs typeface="Calibri"/>
            </a:rPr>
            <a:t>SOUTH </a:t>
          </a:r>
          <a:r>
            <a:rPr lang="en-US" sz="1600" kern="1200">
              <a:latin typeface="Century Gothic" panose="020B0502020202020204"/>
            </a:rPr>
            <a:t>INTERFACE</a:t>
          </a:r>
          <a:endParaRPr lang="en-US" sz="1600" kern="1200"/>
        </a:p>
      </dsp:txBody>
      <dsp:txXfrm>
        <a:off x="5066629" y="633393"/>
        <a:ext cx="1894025" cy="1175997"/>
      </dsp:txXfrm>
    </dsp:sp>
    <dsp:sp modelId="{3D6640BF-A47A-4C22-8D19-0E660C4B4EF9}">
      <dsp:nvSpPr>
        <dsp:cNvPr id="0" name=""/>
        <dsp:cNvSpPr/>
      </dsp:nvSpPr>
      <dsp:spPr>
        <a:xfrm>
          <a:off x="3609287" y="2210456"/>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6DE69D-5A1E-43AB-9E4D-DB0D6B99560D}">
      <dsp:nvSpPr>
        <dsp:cNvPr id="0" name=""/>
        <dsp:cNvSpPr/>
      </dsp:nvSpPr>
      <dsp:spPr>
        <a:xfrm>
          <a:off x="3827865" y="2418104"/>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panose="020B0502020202020204"/>
            </a:rPr>
            <a:t>KEY MANAGER</a:t>
          </a:r>
          <a:endParaRPr lang="en-US" sz="1600" kern="1200"/>
        </a:p>
      </dsp:txBody>
      <dsp:txXfrm>
        <a:off x="3864452" y="2454691"/>
        <a:ext cx="1894025" cy="1175997"/>
      </dsp:txXfrm>
    </dsp:sp>
    <dsp:sp modelId="{F8DDBCD8-53BF-422E-9480-903746D40B88}">
      <dsp:nvSpPr>
        <dsp:cNvPr id="0" name=""/>
        <dsp:cNvSpPr/>
      </dsp:nvSpPr>
      <dsp:spPr>
        <a:xfrm>
          <a:off x="6013642" y="2210456"/>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8742EB-D4DA-4090-AE7B-B0C83E2576C2}">
      <dsp:nvSpPr>
        <dsp:cNvPr id="0" name=""/>
        <dsp:cNvSpPr/>
      </dsp:nvSpPr>
      <dsp:spPr>
        <a:xfrm>
          <a:off x="6232219" y="2418104"/>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entury Gothic" panose="020B0502020202020204"/>
            </a:rPr>
            <a:t>RECONCILIATION EMULATOR</a:t>
          </a:r>
          <a:endParaRPr lang="en-US" sz="1600" kern="1200"/>
        </a:p>
      </dsp:txBody>
      <dsp:txXfrm>
        <a:off x="6268806" y="2454691"/>
        <a:ext cx="1894025" cy="1175997"/>
      </dsp:txXfrm>
    </dsp:sp>
    <dsp:sp modelId="{C3B74CDE-39C9-4CDB-937A-B014D22D9B58}">
      <dsp:nvSpPr>
        <dsp:cNvPr id="0" name=""/>
        <dsp:cNvSpPr/>
      </dsp:nvSpPr>
      <dsp:spPr>
        <a:xfrm>
          <a:off x="7215819" y="389157"/>
          <a:ext cx="1967199" cy="124917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523D5-49E9-4A68-8F2E-C06637D0C875}">
      <dsp:nvSpPr>
        <dsp:cNvPr id="0" name=""/>
        <dsp:cNvSpPr/>
      </dsp:nvSpPr>
      <dsp:spPr>
        <a:xfrm>
          <a:off x="7434397" y="596806"/>
          <a:ext cx="1967199" cy="1249171"/>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DEMO</a:t>
          </a:r>
        </a:p>
      </dsp:txBody>
      <dsp:txXfrm>
        <a:off x="7470984" y="633393"/>
        <a:ext cx="1894025" cy="11759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7F027-81C4-43B9-9494-53558632F1BA}" type="datetimeFigureOut">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2DA26-846E-4487-AC25-A9B34541F8C0}" type="slidenum">
              <a:t>‹#›</a:t>
            </a:fld>
            <a:endParaRPr lang="en-US"/>
          </a:p>
        </p:txBody>
      </p:sp>
    </p:spTree>
    <p:extLst>
      <p:ext uri="{BB962C8B-B14F-4D97-AF65-F5344CB8AC3E}">
        <p14:creationId xmlns:p14="http://schemas.microsoft.com/office/powerpoint/2010/main" val="2084146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a:t>
            </a:r>
            <a:r>
              <a:rPr lang="en-US" err="1"/>
              <a:t>nosso</a:t>
            </a:r>
            <a:r>
              <a:rPr lang="en-US"/>
              <a:t> </a:t>
            </a:r>
            <a:r>
              <a:rPr lang="en-US" err="1"/>
              <a:t>projeto</a:t>
            </a:r>
            <a:r>
              <a:rPr lang="en-US"/>
              <a:t> é o KMS que no </a:t>
            </a:r>
            <a:r>
              <a:rPr lang="en-US" err="1"/>
              <a:t>fundo</a:t>
            </a:r>
            <a:r>
              <a:rPr lang="en-US"/>
              <a:t> é um </a:t>
            </a:r>
            <a:r>
              <a:rPr lang="en-US" err="1"/>
              <a:t>sistema</a:t>
            </a:r>
            <a:r>
              <a:rPr lang="en-US"/>
              <a:t> de </a:t>
            </a:r>
            <a:r>
              <a:rPr lang="en-US" err="1"/>
              <a:t>distribuição</a:t>
            </a:r>
            <a:r>
              <a:rPr lang="en-US"/>
              <a:t> de </a:t>
            </a:r>
            <a:r>
              <a:rPr lang="en-US" err="1"/>
              <a:t>chaves</a:t>
            </a:r>
            <a:r>
              <a:rPr lang="en-US"/>
              <a:t> para as </a:t>
            </a:r>
            <a:r>
              <a:rPr lang="en-US" err="1"/>
              <a:t>aplicações</a:t>
            </a:r>
            <a:r>
              <a:rPr lang="en-US"/>
              <a:t>.</a:t>
            </a:r>
          </a:p>
        </p:txBody>
      </p:sp>
      <p:sp>
        <p:nvSpPr>
          <p:cNvPr id="4" name="Slide Number Placeholder 3"/>
          <p:cNvSpPr>
            <a:spLocks noGrp="1"/>
          </p:cNvSpPr>
          <p:nvPr>
            <p:ph type="sldNum" sz="quarter" idx="5"/>
          </p:nvPr>
        </p:nvSpPr>
        <p:spPr/>
        <p:txBody>
          <a:bodyPr/>
          <a:lstStyle/>
          <a:p>
            <a:fld id="{8C22DA26-846E-4487-AC25-A9B34541F8C0}" type="slidenum">
              <a:rPr lang="en-US"/>
              <a:t>1</a:t>
            </a:fld>
            <a:endParaRPr lang="en-US"/>
          </a:p>
        </p:txBody>
      </p:sp>
    </p:spTree>
    <p:extLst>
      <p:ext uri="{BB962C8B-B14F-4D97-AF65-F5344CB8AC3E}">
        <p14:creationId xmlns:p14="http://schemas.microsoft.com/office/powerpoint/2010/main" val="129824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Vamos </a:t>
            </a:r>
            <a:r>
              <a:rPr lang="en-US" err="1">
                <a:ea typeface="Calibri"/>
                <a:cs typeface="Calibri"/>
              </a:rPr>
              <a:t>começar</a:t>
            </a:r>
            <a:r>
              <a:rPr lang="en-US">
                <a:ea typeface="Calibri"/>
                <a:cs typeface="Calibri"/>
              </a:rPr>
              <a:t> </a:t>
            </a:r>
            <a:r>
              <a:rPr lang="en-US" err="1">
                <a:ea typeface="Calibri"/>
                <a:cs typeface="Calibri"/>
              </a:rPr>
              <a:t>por</a:t>
            </a:r>
            <a:r>
              <a:rPr lang="en-US">
                <a:ea typeface="Calibri"/>
                <a:cs typeface="Calibri"/>
              </a:rPr>
              <a:t> </a:t>
            </a:r>
            <a:r>
              <a:rPr lang="en-US" err="1">
                <a:ea typeface="Calibri"/>
                <a:cs typeface="Calibri"/>
              </a:rPr>
              <a:t>explicar</a:t>
            </a:r>
            <a:r>
              <a:rPr lang="en-US">
                <a:ea typeface="Calibri"/>
                <a:cs typeface="Calibri"/>
              </a:rPr>
              <a:t> a </a:t>
            </a:r>
            <a:r>
              <a:rPr lang="en-US" err="1">
                <a:ea typeface="Calibri"/>
                <a:cs typeface="Calibri"/>
              </a:rPr>
              <a:t>arquitetura</a:t>
            </a:r>
            <a:r>
              <a:rPr lang="en-US">
                <a:ea typeface="Calibri"/>
                <a:cs typeface="Calibri"/>
              </a:rPr>
              <a:t> </a:t>
            </a:r>
            <a:r>
              <a:rPr lang="en-US" err="1">
                <a:ea typeface="Calibri"/>
                <a:cs typeface="Calibri"/>
              </a:rPr>
              <a:t>geral</a:t>
            </a:r>
            <a:r>
              <a:rPr lang="en-US">
                <a:ea typeface="Calibri"/>
                <a:cs typeface="Calibri"/>
              </a:rPr>
              <a:t> do </a:t>
            </a:r>
            <a:r>
              <a:rPr lang="en-US" err="1">
                <a:ea typeface="Calibri"/>
                <a:cs typeface="Calibri"/>
              </a:rPr>
              <a:t>projeto</a:t>
            </a:r>
            <a:r>
              <a:rPr lang="en-US">
                <a:ea typeface="Calibri"/>
                <a:cs typeface="Calibri"/>
              </a:rPr>
              <a:t> e </a:t>
            </a:r>
            <a:r>
              <a:rPr lang="en-US" err="1">
                <a:ea typeface="Calibri"/>
                <a:cs typeface="Calibri"/>
              </a:rPr>
              <a:t>depois</a:t>
            </a:r>
            <a:r>
              <a:rPr lang="en-US">
                <a:ea typeface="Calibri"/>
                <a:cs typeface="Calibri"/>
              </a:rPr>
              <a:t> </a:t>
            </a:r>
            <a:r>
              <a:rPr lang="en-US" err="1">
                <a:ea typeface="Calibri"/>
                <a:cs typeface="Calibri"/>
              </a:rPr>
              <a:t>iremos</a:t>
            </a:r>
            <a:r>
              <a:rPr lang="en-US">
                <a:ea typeface="Calibri"/>
                <a:cs typeface="Calibri"/>
              </a:rPr>
              <a:t> </a:t>
            </a:r>
            <a:r>
              <a:rPr lang="en-US" err="1">
                <a:ea typeface="Calibri"/>
                <a:cs typeface="Calibri"/>
              </a:rPr>
              <a:t>analisar</a:t>
            </a:r>
            <a:r>
              <a:rPr lang="en-US">
                <a:ea typeface="Calibri"/>
                <a:cs typeface="Calibri"/>
              </a:rPr>
              <a:t> a </a:t>
            </a:r>
            <a:r>
              <a:rPr lang="en-US" err="1">
                <a:ea typeface="Calibri"/>
                <a:cs typeface="Calibri"/>
              </a:rPr>
              <a:t>arquietura</a:t>
            </a:r>
            <a:r>
              <a:rPr lang="en-US">
                <a:ea typeface="Calibri"/>
                <a:cs typeface="Calibri"/>
              </a:rPr>
              <a:t> da south interface que é o que </a:t>
            </a:r>
            <a:r>
              <a:rPr lang="en-US" err="1">
                <a:ea typeface="Calibri"/>
                <a:cs typeface="Calibri"/>
              </a:rPr>
              <a:t>estamos</a:t>
            </a:r>
            <a:r>
              <a:rPr lang="en-US">
                <a:ea typeface="Calibri"/>
                <a:cs typeface="Calibri"/>
              </a:rPr>
              <a:t> a </a:t>
            </a:r>
            <a:r>
              <a:rPr lang="en-US" err="1">
                <a:ea typeface="Calibri"/>
                <a:cs typeface="Calibri"/>
              </a:rPr>
              <a:t>fazer</a:t>
            </a:r>
            <a:r>
              <a:rPr lang="en-US">
                <a:ea typeface="Calibri"/>
                <a:cs typeface="Calibri"/>
              </a:rPr>
              <a:t> agora. Vamos </a:t>
            </a:r>
            <a:r>
              <a:rPr lang="en-US" err="1">
                <a:ea typeface="Calibri"/>
                <a:cs typeface="Calibri"/>
              </a:rPr>
              <a:t>explicar</a:t>
            </a:r>
            <a:r>
              <a:rPr lang="en-US">
                <a:ea typeface="Calibri"/>
                <a:cs typeface="Calibri"/>
              </a:rPr>
              <a:t> </a:t>
            </a:r>
            <a:r>
              <a:rPr lang="en-US" err="1">
                <a:ea typeface="Calibri"/>
                <a:cs typeface="Calibri"/>
              </a:rPr>
              <a:t>como</a:t>
            </a:r>
            <a:r>
              <a:rPr lang="en-US">
                <a:ea typeface="Calibri"/>
                <a:cs typeface="Calibri"/>
              </a:rPr>
              <a:t> </a:t>
            </a:r>
            <a:r>
              <a:rPr lang="en-US" err="1">
                <a:ea typeface="Calibri"/>
                <a:cs typeface="Calibri"/>
              </a:rPr>
              <a:t>estamos</a:t>
            </a:r>
            <a:r>
              <a:rPr lang="en-US">
                <a:ea typeface="Calibri"/>
                <a:cs typeface="Calibri"/>
              </a:rPr>
              <a:t> a </a:t>
            </a:r>
            <a:r>
              <a:rPr lang="en-US" err="1">
                <a:ea typeface="Calibri"/>
                <a:cs typeface="Calibri"/>
              </a:rPr>
              <a:t>utilizar</a:t>
            </a:r>
            <a:r>
              <a:rPr lang="en-US">
                <a:ea typeface="Calibri"/>
                <a:cs typeface="Calibri"/>
              </a:rPr>
              <a:t> o </a:t>
            </a:r>
            <a:r>
              <a:rPr lang="en-US" err="1">
                <a:ea typeface="Calibri"/>
                <a:cs typeface="Calibri"/>
              </a:rPr>
              <a:t>protocolo</a:t>
            </a:r>
            <a:r>
              <a:rPr lang="en-US">
                <a:ea typeface="Calibri"/>
                <a:cs typeface="Calibri"/>
              </a:rPr>
              <a:t> de </a:t>
            </a:r>
            <a:r>
              <a:rPr lang="en-US" err="1">
                <a:ea typeface="Calibri"/>
                <a:cs typeface="Calibri"/>
              </a:rPr>
              <a:t>comunicação</a:t>
            </a:r>
            <a:r>
              <a:rPr lang="en-US">
                <a:ea typeface="Calibri"/>
                <a:cs typeface="Calibri"/>
              </a:rPr>
              <a:t>  ETSI 004 e </a:t>
            </a:r>
            <a:r>
              <a:rPr lang="en-US" err="1">
                <a:ea typeface="Calibri"/>
                <a:cs typeface="Calibri"/>
              </a:rPr>
              <a:t>como</a:t>
            </a:r>
            <a:r>
              <a:rPr lang="en-US">
                <a:ea typeface="Calibri"/>
                <a:cs typeface="Calibri"/>
              </a:rPr>
              <a:t> </a:t>
            </a:r>
            <a:r>
              <a:rPr lang="en-US" err="1">
                <a:ea typeface="Calibri"/>
                <a:cs typeface="Calibri"/>
              </a:rPr>
              <a:t>funciona</a:t>
            </a:r>
            <a:r>
              <a:rPr lang="en-US">
                <a:ea typeface="Calibri"/>
                <a:cs typeface="Calibri"/>
              </a:rPr>
              <a:t> a </a:t>
            </a:r>
            <a:r>
              <a:rPr lang="en-US" err="1">
                <a:ea typeface="Calibri"/>
                <a:cs typeface="Calibri"/>
              </a:rPr>
              <a:t>interação</a:t>
            </a:r>
            <a:r>
              <a:rPr lang="en-US">
                <a:ea typeface="Calibri"/>
                <a:cs typeface="Calibri"/>
              </a:rPr>
              <a:t> entre as </a:t>
            </a:r>
            <a:r>
              <a:rPr lang="en-US" err="1">
                <a:ea typeface="Calibri"/>
                <a:cs typeface="Calibri"/>
              </a:rPr>
              <a:t>várias</a:t>
            </a:r>
            <a:r>
              <a:rPr lang="en-US">
                <a:ea typeface="Calibri"/>
                <a:cs typeface="Calibri"/>
              </a:rPr>
              <a:t> </a:t>
            </a:r>
            <a:r>
              <a:rPr lang="en-US" err="1">
                <a:ea typeface="Calibri"/>
                <a:cs typeface="Calibri"/>
              </a:rPr>
              <a:t>entidades</a:t>
            </a:r>
            <a:r>
              <a:rPr lang="en-US">
                <a:ea typeface="Calibri"/>
                <a:cs typeface="Calibri"/>
              </a:rPr>
              <a:t> </a:t>
            </a:r>
            <a:r>
              <a:rPr lang="en-US" err="1">
                <a:ea typeface="Calibri"/>
                <a:cs typeface="Calibri"/>
              </a:rPr>
              <a:t>envolvidas</a:t>
            </a:r>
            <a:r>
              <a:rPr lang="en-US">
                <a:ea typeface="Calibri"/>
                <a:cs typeface="Calibri"/>
              </a:rPr>
              <a:t> </a:t>
            </a:r>
            <a:r>
              <a:rPr lang="en-US" err="1">
                <a:ea typeface="Calibri"/>
                <a:cs typeface="Calibri"/>
              </a:rPr>
              <a:t>nessa</a:t>
            </a:r>
            <a:r>
              <a:rPr lang="en-US">
                <a:ea typeface="Calibri"/>
                <a:cs typeface="Calibri"/>
              </a:rPr>
              <a:t> </a:t>
            </a:r>
            <a:r>
              <a:rPr lang="en-US" err="1">
                <a:ea typeface="Calibri"/>
                <a:cs typeface="Calibri"/>
              </a:rPr>
              <a:t>comunicação</a:t>
            </a:r>
            <a:r>
              <a:rPr lang="en-US">
                <a:ea typeface="Calibri"/>
                <a:cs typeface="Calibri"/>
              </a:rPr>
              <a:t> </a:t>
            </a:r>
            <a:r>
              <a:rPr lang="en-US" err="1">
                <a:ea typeface="Calibri"/>
                <a:cs typeface="Calibri"/>
              </a:rPr>
              <a:t>na</a:t>
            </a:r>
            <a:r>
              <a:rPr lang="en-US">
                <a:ea typeface="Calibri"/>
                <a:cs typeface="Calibri"/>
              </a:rPr>
              <a:t> south </a:t>
            </a:r>
            <a:r>
              <a:rPr lang="en-US" err="1">
                <a:ea typeface="Calibri"/>
                <a:cs typeface="Calibri"/>
              </a:rPr>
              <a:t>interface.No</a:t>
            </a:r>
            <a:r>
              <a:rPr lang="en-US">
                <a:ea typeface="Calibri"/>
                <a:cs typeface="Calibri"/>
              </a:rPr>
              <a:t> </a:t>
            </a:r>
            <a:r>
              <a:rPr lang="en-US" err="1">
                <a:ea typeface="Calibri"/>
                <a:cs typeface="Calibri"/>
              </a:rPr>
              <a:t>fim</a:t>
            </a:r>
            <a:r>
              <a:rPr lang="en-US">
                <a:ea typeface="Calibri"/>
                <a:cs typeface="Calibri"/>
              </a:rPr>
              <a:t> </a:t>
            </a:r>
            <a:r>
              <a:rPr lang="en-US" err="1">
                <a:ea typeface="Calibri"/>
                <a:cs typeface="Calibri"/>
              </a:rPr>
              <a:t>faremos</a:t>
            </a:r>
            <a:r>
              <a:rPr lang="en-US">
                <a:ea typeface="Calibri"/>
                <a:cs typeface="Calibri"/>
              </a:rPr>
              <a:t> </a:t>
            </a:r>
            <a:r>
              <a:rPr lang="en-US" err="1">
                <a:ea typeface="Calibri"/>
                <a:cs typeface="Calibri"/>
              </a:rPr>
              <a:t>uma</a:t>
            </a:r>
            <a:r>
              <a:rPr lang="en-US">
                <a:ea typeface="Calibri"/>
                <a:cs typeface="Calibri"/>
              </a:rPr>
              <a:t> </a:t>
            </a:r>
            <a:r>
              <a:rPr lang="en-US" err="1">
                <a:ea typeface="Calibri"/>
                <a:cs typeface="Calibri"/>
              </a:rPr>
              <a:t>demonstração</a:t>
            </a:r>
            <a:r>
              <a:rPr lang="en-US">
                <a:ea typeface="Calibri"/>
                <a:cs typeface="Calibri"/>
              </a:rPr>
              <a:t> do </a:t>
            </a:r>
            <a:r>
              <a:rPr lang="en-US" err="1">
                <a:ea typeface="Calibri"/>
                <a:cs typeface="Calibri"/>
              </a:rPr>
              <a:t>estado</a:t>
            </a:r>
            <a:r>
              <a:rPr lang="en-US">
                <a:ea typeface="Calibri"/>
                <a:cs typeface="Calibri"/>
              </a:rPr>
              <a:t> </a:t>
            </a:r>
            <a:r>
              <a:rPr lang="en-US" err="1">
                <a:ea typeface="Calibri"/>
                <a:cs typeface="Calibri"/>
              </a:rPr>
              <a:t>atual</a:t>
            </a:r>
            <a:r>
              <a:rPr lang="en-US">
                <a:ea typeface="Calibri"/>
                <a:cs typeface="Calibri"/>
              </a:rPr>
              <a:t> do </a:t>
            </a:r>
            <a:r>
              <a:rPr lang="en-US" err="1">
                <a:ea typeface="Calibri"/>
                <a:cs typeface="Calibri"/>
              </a:rPr>
              <a:t>projeto</a:t>
            </a:r>
            <a:r>
              <a:rPr lang="en-US">
                <a:ea typeface="Calibri"/>
                <a:cs typeface="Calibri"/>
              </a:rPr>
              <a:t>.</a:t>
            </a:r>
          </a:p>
        </p:txBody>
      </p:sp>
      <p:sp>
        <p:nvSpPr>
          <p:cNvPr id="4" name="Slide Number Placeholder 3"/>
          <p:cNvSpPr>
            <a:spLocks noGrp="1"/>
          </p:cNvSpPr>
          <p:nvPr>
            <p:ph type="sldNum" sz="quarter" idx="5"/>
          </p:nvPr>
        </p:nvSpPr>
        <p:spPr/>
        <p:txBody>
          <a:bodyPr/>
          <a:lstStyle/>
          <a:p>
            <a:fld id="{8C22DA26-846E-4487-AC25-A9B34541F8C0}" type="slidenum">
              <a:rPr lang="en-US"/>
              <a:t>2</a:t>
            </a:fld>
            <a:endParaRPr lang="en-US"/>
          </a:p>
        </p:txBody>
      </p:sp>
    </p:spTree>
    <p:extLst>
      <p:ext uri="{BB962C8B-B14F-4D97-AF65-F5344CB8AC3E}">
        <p14:creationId xmlns:p14="http://schemas.microsoft.com/office/powerpoint/2010/main" val="7316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 é a </a:t>
            </a:r>
            <a:r>
              <a:rPr lang="en-US" err="1"/>
              <a:t>arquitetura</a:t>
            </a:r>
            <a:r>
              <a:rPr lang="en-US"/>
              <a:t> </a:t>
            </a:r>
            <a:r>
              <a:rPr lang="en-US" err="1"/>
              <a:t>geral</a:t>
            </a:r>
            <a:r>
              <a:rPr lang="en-US"/>
              <a:t> do Sistema de </a:t>
            </a:r>
            <a:r>
              <a:rPr lang="en-US" err="1"/>
              <a:t>Gestão</a:t>
            </a:r>
            <a:r>
              <a:rPr lang="en-US"/>
              <a:t> de Chaves, e o </a:t>
            </a:r>
            <a:r>
              <a:rPr lang="en-US" err="1"/>
              <a:t>contexto</a:t>
            </a:r>
            <a:r>
              <a:rPr lang="en-US"/>
              <a:t> </a:t>
            </a:r>
            <a:r>
              <a:rPr lang="en-US" err="1"/>
              <a:t>onde</a:t>
            </a:r>
            <a:r>
              <a:rPr lang="en-US"/>
              <a:t> </a:t>
            </a:r>
            <a:r>
              <a:rPr lang="en-US" err="1"/>
              <a:t>este</a:t>
            </a:r>
            <a:r>
              <a:rPr lang="en-US"/>
              <a:t> se </a:t>
            </a:r>
            <a:r>
              <a:rPr lang="en-US" err="1"/>
              <a:t>situa</a:t>
            </a:r>
            <a:r>
              <a:rPr lang="en-US"/>
              <a:t> </a:t>
            </a:r>
            <a:r>
              <a:rPr lang="en-US" err="1"/>
              <a:t>encontra</a:t>
            </a:r>
            <a:r>
              <a:rPr lang="en-US"/>
              <a:t>-se </a:t>
            </a:r>
            <a:r>
              <a:rPr lang="en-US" err="1"/>
              <a:t>destacado</a:t>
            </a:r>
            <a:r>
              <a:rPr lang="en-US"/>
              <a:t> </a:t>
            </a:r>
            <a:r>
              <a:rPr lang="en-US" err="1"/>
              <a:t>na</a:t>
            </a:r>
            <a:r>
              <a:rPr lang="en-US"/>
              <a:t> </a:t>
            </a:r>
            <a:r>
              <a:rPr lang="en-US" err="1"/>
              <a:t>figura</a:t>
            </a:r>
            <a:r>
              <a:rPr lang="en-US"/>
              <a:t>.</a:t>
            </a:r>
            <a:endParaRPr lang="en-US">
              <a:cs typeface="Calibri"/>
            </a:endParaRPr>
          </a:p>
          <a:p>
            <a:r>
              <a:rPr lang="en-US">
                <a:cs typeface="Calibri"/>
              </a:rPr>
              <a:t>Em </a:t>
            </a:r>
            <a:r>
              <a:rPr lang="en-US" err="1">
                <a:cs typeface="Calibri"/>
              </a:rPr>
              <a:t>cada</a:t>
            </a:r>
            <a:r>
              <a:rPr lang="en-US">
                <a:cs typeface="Calibri"/>
              </a:rPr>
              <a:t> QKD Node, o KMS </a:t>
            </a:r>
            <a:r>
              <a:rPr lang="en-US" err="1">
                <a:cs typeface="Calibri"/>
              </a:rPr>
              <a:t>relaciona</a:t>
            </a:r>
            <a:r>
              <a:rPr lang="en-US">
                <a:cs typeface="Calibri"/>
              </a:rPr>
              <a:t>-se com a Reconciliation app, que </a:t>
            </a:r>
            <a:r>
              <a:rPr lang="en-US" err="1">
                <a:cs typeface="Calibri"/>
              </a:rPr>
              <a:t>por</a:t>
            </a:r>
            <a:r>
              <a:rPr lang="en-US">
                <a:cs typeface="Calibri"/>
              </a:rPr>
              <a:t> </a:t>
            </a:r>
            <a:r>
              <a:rPr lang="en-US" err="1">
                <a:cs typeface="Calibri"/>
              </a:rPr>
              <a:t>sua</a:t>
            </a:r>
            <a:r>
              <a:rPr lang="en-US">
                <a:cs typeface="Calibri"/>
              </a:rPr>
              <a:t> </a:t>
            </a:r>
            <a:r>
              <a:rPr lang="en-US" err="1">
                <a:cs typeface="Calibri"/>
              </a:rPr>
              <a:t>vez</a:t>
            </a:r>
            <a:r>
              <a:rPr lang="en-US">
                <a:cs typeface="Calibri"/>
              </a:rPr>
              <a:t> se </a:t>
            </a:r>
            <a:r>
              <a:rPr lang="en-US" err="1">
                <a:cs typeface="Calibri"/>
              </a:rPr>
              <a:t>relaciona</a:t>
            </a:r>
            <a:r>
              <a:rPr lang="en-US">
                <a:cs typeface="Calibri"/>
              </a:rPr>
              <a:t> com o QKD Device </a:t>
            </a:r>
            <a:r>
              <a:rPr lang="en-US" err="1">
                <a:cs typeface="Calibri"/>
              </a:rPr>
              <a:t>correspondente</a:t>
            </a:r>
            <a:r>
              <a:rPr lang="en-US">
                <a:cs typeface="Calibri"/>
              </a:rPr>
              <a:t>.</a:t>
            </a:r>
          </a:p>
        </p:txBody>
      </p:sp>
      <p:sp>
        <p:nvSpPr>
          <p:cNvPr id="4" name="Slide Number Placeholder 3"/>
          <p:cNvSpPr>
            <a:spLocks noGrp="1"/>
          </p:cNvSpPr>
          <p:nvPr>
            <p:ph type="sldNum" sz="quarter" idx="5"/>
          </p:nvPr>
        </p:nvSpPr>
        <p:spPr/>
        <p:txBody>
          <a:bodyPr/>
          <a:lstStyle/>
          <a:p>
            <a:fld id="{8C22DA26-846E-4487-AC25-A9B34541F8C0}" type="slidenum">
              <a:t>3</a:t>
            </a:fld>
            <a:endParaRPr lang="en-US"/>
          </a:p>
        </p:txBody>
      </p:sp>
    </p:spTree>
    <p:extLst>
      <p:ext uri="{BB962C8B-B14F-4D97-AF65-F5344CB8AC3E}">
        <p14:creationId xmlns:p14="http://schemas.microsoft.com/office/powerpoint/2010/main" val="191860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a:t>
            </a:r>
            <a:r>
              <a:rPr lang="en-US" err="1"/>
              <a:t>funcionamento</a:t>
            </a:r>
            <a:r>
              <a:rPr lang="en-US"/>
              <a:t> </a:t>
            </a:r>
            <a:r>
              <a:rPr lang="en-US" err="1"/>
              <a:t>geral</a:t>
            </a:r>
            <a:r>
              <a:rPr lang="en-US"/>
              <a:t> do </a:t>
            </a:r>
            <a:r>
              <a:rPr lang="en-US" err="1"/>
              <a:t>sistema</a:t>
            </a:r>
            <a:r>
              <a:rPr lang="en-US"/>
              <a:t> </a:t>
            </a:r>
            <a:r>
              <a:rPr lang="en-US" err="1"/>
              <a:t>inicia</a:t>
            </a:r>
            <a:r>
              <a:rPr lang="en-US"/>
              <a:t>-se </a:t>
            </a:r>
            <a:r>
              <a:rPr lang="en-US" err="1"/>
              <a:t>quando</a:t>
            </a:r>
            <a:r>
              <a:rPr lang="en-US"/>
              <a:t> </a:t>
            </a:r>
            <a:r>
              <a:rPr lang="en-US" err="1"/>
              <a:t>uma</a:t>
            </a:r>
            <a:r>
              <a:rPr lang="en-US"/>
              <a:t> </a:t>
            </a:r>
            <a:r>
              <a:rPr lang="en-US" err="1"/>
              <a:t>aplicação</a:t>
            </a:r>
            <a:r>
              <a:rPr lang="en-US"/>
              <a:t> que </a:t>
            </a:r>
            <a:r>
              <a:rPr lang="en-US" err="1"/>
              <a:t>quer</a:t>
            </a:r>
            <a:r>
              <a:rPr lang="en-US"/>
              <a:t> </a:t>
            </a:r>
            <a:r>
              <a:rPr lang="en-US" err="1"/>
              <a:t>uma</a:t>
            </a:r>
            <a:r>
              <a:rPr lang="en-US"/>
              <a:t> </a:t>
            </a:r>
            <a:r>
              <a:rPr lang="en-US" err="1"/>
              <a:t>chave</a:t>
            </a:r>
            <a:r>
              <a:rPr lang="en-US"/>
              <a:t> </a:t>
            </a:r>
            <a:r>
              <a:rPr lang="en-US" err="1"/>
              <a:t>faz</a:t>
            </a:r>
            <a:r>
              <a:rPr lang="en-US"/>
              <a:t> um </a:t>
            </a:r>
            <a:r>
              <a:rPr lang="en-US" err="1"/>
              <a:t>pedido</a:t>
            </a:r>
            <a:r>
              <a:rPr lang="en-US"/>
              <a:t> </a:t>
            </a:r>
            <a:r>
              <a:rPr lang="en-US" err="1"/>
              <a:t>ao</a:t>
            </a:r>
            <a:r>
              <a:rPr lang="en-US"/>
              <a:t> KMS, </a:t>
            </a:r>
            <a:r>
              <a:rPr lang="en-US" err="1"/>
              <a:t>este</a:t>
            </a:r>
            <a:r>
              <a:rPr lang="en-US"/>
              <a:t> </a:t>
            </a:r>
            <a:r>
              <a:rPr lang="en-US" err="1"/>
              <a:t>lê</a:t>
            </a:r>
            <a:r>
              <a:rPr lang="en-US"/>
              <a:t> </a:t>
            </a:r>
            <a:r>
              <a:rPr lang="en-US" err="1"/>
              <a:t>os</a:t>
            </a:r>
            <a:r>
              <a:rPr lang="en-US"/>
              <a:t> </a:t>
            </a:r>
            <a:r>
              <a:rPr lang="en-US" err="1"/>
              <a:t>ficheiros</a:t>
            </a:r>
            <a:r>
              <a:rPr lang="en-US"/>
              <a:t> </a:t>
            </a:r>
            <a:r>
              <a:rPr lang="en-US" err="1"/>
              <a:t>nele</a:t>
            </a:r>
            <a:r>
              <a:rPr lang="en-US"/>
              <a:t> </a:t>
            </a:r>
            <a:r>
              <a:rPr lang="en-US" err="1"/>
              <a:t>guardados</a:t>
            </a:r>
            <a:r>
              <a:rPr lang="en-US"/>
              <a:t> que </a:t>
            </a:r>
            <a:r>
              <a:rPr lang="en-US" err="1"/>
              <a:t>contêm</a:t>
            </a:r>
            <a:r>
              <a:rPr lang="en-US"/>
              <a:t> as </a:t>
            </a:r>
            <a:r>
              <a:rPr lang="en-US" err="1"/>
              <a:t>chaves</a:t>
            </a:r>
            <a:r>
              <a:rPr lang="en-US"/>
              <a:t> </a:t>
            </a:r>
            <a:r>
              <a:rPr lang="en-US" err="1"/>
              <a:t>geradas</a:t>
            </a:r>
            <a:r>
              <a:rPr lang="en-US"/>
              <a:t> </a:t>
            </a:r>
            <a:r>
              <a:rPr lang="en-US" err="1"/>
              <a:t>em</a:t>
            </a:r>
            <a:r>
              <a:rPr lang="en-US"/>
              <a:t> </a:t>
            </a:r>
            <a:r>
              <a:rPr lang="en-US" err="1"/>
              <a:t>baixo</a:t>
            </a:r>
            <a:r>
              <a:rPr lang="en-US"/>
              <a:t> pela APP de </a:t>
            </a:r>
            <a:r>
              <a:rPr lang="en-US" err="1"/>
              <a:t>Reconciliação</a:t>
            </a:r>
            <a:r>
              <a:rPr lang="en-US"/>
              <a:t>, e </a:t>
            </a:r>
            <a:r>
              <a:rPr lang="en-US" err="1"/>
              <a:t>posteriormente</a:t>
            </a:r>
            <a:r>
              <a:rPr lang="en-US"/>
              <a:t> </a:t>
            </a:r>
            <a:r>
              <a:rPr lang="en-US" err="1"/>
              <a:t>encaminha</a:t>
            </a:r>
            <a:r>
              <a:rPr lang="en-US"/>
              <a:t> o </a:t>
            </a:r>
            <a:r>
              <a:rPr lang="en-US" err="1"/>
              <a:t>tipo</a:t>
            </a:r>
            <a:r>
              <a:rPr lang="en-US"/>
              <a:t> e </a:t>
            </a:r>
            <a:r>
              <a:rPr lang="en-US" err="1"/>
              <a:t>quantidade</a:t>
            </a:r>
            <a:r>
              <a:rPr lang="en-US"/>
              <a:t> de </a:t>
            </a:r>
            <a:r>
              <a:rPr lang="en-US" err="1"/>
              <a:t>chaves</a:t>
            </a:r>
            <a:r>
              <a:rPr lang="en-US"/>
              <a:t> </a:t>
            </a:r>
            <a:r>
              <a:rPr lang="en-US" err="1"/>
              <a:t>pedidas</a:t>
            </a:r>
            <a:r>
              <a:rPr lang="en-US"/>
              <a:t> para a </a:t>
            </a:r>
            <a:r>
              <a:rPr lang="en-US" err="1"/>
              <a:t>aplicação</a:t>
            </a:r>
            <a:r>
              <a:rPr lang="en-US"/>
              <a:t> que as </a:t>
            </a:r>
            <a:r>
              <a:rPr lang="en-US" err="1"/>
              <a:t>pediu</a:t>
            </a:r>
            <a:r>
              <a:rPr lang="en-US"/>
              <a:t> </a:t>
            </a:r>
            <a:r>
              <a:rPr lang="en-US" err="1"/>
              <a:t>inicialmente</a:t>
            </a:r>
            <a:r>
              <a:rPr lang="en-US"/>
              <a:t>.</a:t>
            </a:r>
            <a:endParaRPr lang="en-US">
              <a:ea typeface="Calibri"/>
              <a:cs typeface="Calibri"/>
            </a:endParaRPr>
          </a:p>
          <a:p>
            <a:r>
              <a:rPr lang="en-US"/>
              <a:t>A app de </a:t>
            </a:r>
            <a:r>
              <a:rPr lang="en-US" err="1"/>
              <a:t>Reconciliação</a:t>
            </a:r>
            <a:r>
              <a:rPr lang="en-US"/>
              <a:t> </a:t>
            </a:r>
            <a:r>
              <a:rPr lang="en-US" err="1"/>
              <a:t>recebe</a:t>
            </a:r>
            <a:r>
              <a:rPr lang="en-US"/>
              <a:t> o key-material da Physical Layer e </a:t>
            </a:r>
            <a:r>
              <a:rPr lang="en-US" err="1"/>
              <a:t>transforma</a:t>
            </a:r>
            <a:r>
              <a:rPr lang="en-US"/>
              <a:t>-o </a:t>
            </a:r>
            <a:r>
              <a:rPr lang="en-US" err="1"/>
              <a:t>em</a:t>
            </a:r>
            <a:r>
              <a:rPr lang="en-US"/>
              <a:t> </a:t>
            </a:r>
            <a:r>
              <a:rPr lang="en-US" err="1"/>
              <a:t>chaves</a:t>
            </a:r>
            <a:r>
              <a:rPr lang="en-US"/>
              <a:t>. </a:t>
            </a:r>
            <a:endParaRPr lang="en-US">
              <a:ea typeface="Calibri"/>
              <a:cs typeface="Calibri"/>
            </a:endParaRPr>
          </a:p>
          <a:p>
            <a:r>
              <a:rPr lang="en-US"/>
              <a:t>O </a:t>
            </a:r>
            <a:r>
              <a:rPr lang="en-US" err="1"/>
              <a:t>protocolo</a:t>
            </a:r>
            <a:r>
              <a:rPr lang="en-US"/>
              <a:t> de </a:t>
            </a:r>
            <a:r>
              <a:rPr lang="en-US" err="1"/>
              <a:t>comunicação</a:t>
            </a:r>
            <a:r>
              <a:rPr lang="en-US"/>
              <a:t> </a:t>
            </a:r>
            <a:r>
              <a:rPr lang="en-US" err="1"/>
              <a:t>utilzado</a:t>
            </a:r>
            <a:r>
              <a:rPr lang="en-US"/>
              <a:t> </a:t>
            </a:r>
            <a:r>
              <a:rPr lang="en-US" err="1"/>
              <a:t>nas</a:t>
            </a:r>
            <a:r>
              <a:rPr lang="en-US"/>
              <a:t> interfaces Norte e Sul </a:t>
            </a:r>
            <a:r>
              <a:rPr lang="en-US" err="1"/>
              <a:t>desta</a:t>
            </a:r>
            <a:r>
              <a:rPr lang="en-US"/>
              <a:t> </a:t>
            </a:r>
            <a:r>
              <a:rPr lang="en-US" err="1"/>
              <a:t>arquitetura</a:t>
            </a:r>
            <a:r>
              <a:rPr lang="en-US"/>
              <a:t> é o ETSI 004.</a:t>
            </a:r>
            <a:endParaRPr lang="en-US">
              <a:cs typeface="Calibri"/>
            </a:endParaRPr>
          </a:p>
        </p:txBody>
      </p:sp>
      <p:sp>
        <p:nvSpPr>
          <p:cNvPr id="4" name="Slide Number Placeholder 3"/>
          <p:cNvSpPr>
            <a:spLocks noGrp="1"/>
          </p:cNvSpPr>
          <p:nvPr>
            <p:ph type="sldNum" sz="quarter" idx="5"/>
          </p:nvPr>
        </p:nvSpPr>
        <p:spPr/>
        <p:txBody>
          <a:bodyPr/>
          <a:lstStyle/>
          <a:p>
            <a:fld id="{8C22DA26-846E-4487-AC25-A9B34541F8C0}" type="slidenum">
              <a:t>4</a:t>
            </a:fld>
            <a:endParaRPr lang="en-US"/>
          </a:p>
        </p:txBody>
      </p:sp>
    </p:spTree>
    <p:extLst>
      <p:ext uri="{BB962C8B-B14F-4D97-AF65-F5344CB8AC3E}">
        <p14:creationId xmlns:p14="http://schemas.microsoft.com/office/powerpoint/2010/main" val="10523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Neste </a:t>
            </a:r>
            <a:r>
              <a:rPr lang="en-US" err="1"/>
              <a:t>momento</a:t>
            </a:r>
            <a:r>
              <a:rPr lang="en-US"/>
              <a:t> </a:t>
            </a:r>
            <a:r>
              <a:rPr lang="en-US" err="1"/>
              <a:t>estamos</a:t>
            </a:r>
            <a:r>
              <a:rPr lang="en-US"/>
              <a:t> </a:t>
            </a:r>
            <a:r>
              <a:rPr lang="en-US" err="1"/>
              <a:t>mais</a:t>
            </a:r>
            <a:r>
              <a:rPr lang="en-US"/>
              <a:t> </a:t>
            </a:r>
            <a:r>
              <a:rPr lang="en-US" err="1"/>
              <a:t>concentrados</a:t>
            </a:r>
            <a:r>
              <a:rPr lang="en-US"/>
              <a:t> </a:t>
            </a:r>
            <a:r>
              <a:rPr lang="en-US" err="1"/>
              <a:t>na</a:t>
            </a:r>
            <a:r>
              <a:rPr lang="en-US"/>
              <a:t> </a:t>
            </a:r>
            <a:r>
              <a:rPr lang="en-US" err="1"/>
              <a:t>implementação</a:t>
            </a:r>
            <a:r>
              <a:rPr lang="en-US"/>
              <a:t> da South interface, que </a:t>
            </a:r>
            <a:r>
              <a:rPr lang="en-US" err="1"/>
              <a:t>consiste</a:t>
            </a:r>
            <a:r>
              <a:rPr lang="en-US"/>
              <a:t> </a:t>
            </a:r>
            <a:r>
              <a:rPr lang="en-US" err="1"/>
              <a:t>na</a:t>
            </a:r>
            <a:r>
              <a:rPr lang="en-US"/>
              <a:t> </a:t>
            </a:r>
            <a:r>
              <a:rPr lang="en-US" err="1"/>
              <a:t>interação</a:t>
            </a:r>
            <a:r>
              <a:rPr lang="en-US"/>
              <a:t> e </a:t>
            </a:r>
            <a:r>
              <a:rPr lang="en-US" err="1"/>
              <a:t>comunicação</a:t>
            </a:r>
            <a:r>
              <a:rPr lang="en-US"/>
              <a:t> entre duas </a:t>
            </a:r>
            <a:r>
              <a:rPr lang="en-US" err="1"/>
              <a:t>entidades</a:t>
            </a:r>
            <a:r>
              <a:rPr lang="en-US"/>
              <a:t>: o Key Manager, que </a:t>
            </a:r>
            <a:r>
              <a:rPr lang="en-US" err="1"/>
              <a:t>pede</a:t>
            </a:r>
            <a:r>
              <a:rPr lang="en-US"/>
              <a:t> </a:t>
            </a:r>
            <a:r>
              <a:rPr lang="en-US" err="1"/>
              <a:t>chaves</a:t>
            </a:r>
            <a:r>
              <a:rPr lang="en-US"/>
              <a:t> e o </a:t>
            </a:r>
            <a:r>
              <a:rPr lang="en-US" err="1"/>
              <a:t>Emulador</a:t>
            </a:r>
            <a:r>
              <a:rPr lang="en-US"/>
              <a:t> da Reconciliation App, que </a:t>
            </a:r>
            <a:r>
              <a:rPr lang="en-US" err="1"/>
              <a:t>envia</a:t>
            </a:r>
            <a:r>
              <a:rPr lang="en-US"/>
              <a:t> as </a:t>
            </a:r>
            <a:r>
              <a:rPr lang="en-US" err="1"/>
              <a:t>chaves</a:t>
            </a:r>
            <a:r>
              <a:rPr lang="en-US"/>
              <a:t> </a:t>
            </a:r>
            <a:r>
              <a:rPr lang="en-US" err="1"/>
              <a:t>lidas</a:t>
            </a:r>
            <a:r>
              <a:rPr lang="en-US"/>
              <a:t> dos </a:t>
            </a:r>
            <a:r>
              <a:rPr lang="en-US" err="1"/>
              <a:t>ficheiros</a:t>
            </a:r>
            <a:r>
              <a:rPr lang="en-US"/>
              <a:t> </a:t>
            </a:r>
            <a:r>
              <a:rPr lang="en-US" err="1"/>
              <a:t>gerados</a:t>
            </a:r>
            <a:r>
              <a:rPr lang="en-US"/>
              <a:t> pela APP de </a:t>
            </a:r>
            <a:r>
              <a:rPr lang="en-US" err="1"/>
              <a:t>Reconciliação</a:t>
            </a:r>
            <a:r>
              <a:rPr lang="en-US"/>
              <a:t>. </a:t>
            </a:r>
          </a:p>
          <a:p>
            <a:r>
              <a:rPr lang="en-US"/>
              <a:t>A </a:t>
            </a:r>
            <a:r>
              <a:rPr lang="en-US" err="1"/>
              <a:t>comunicação</a:t>
            </a:r>
            <a:r>
              <a:rPr lang="en-US"/>
              <a:t> entre </a:t>
            </a:r>
            <a:r>
              <a:rPr lang="en-US" err="1"/>
              <a:t>estas</a:t>
            </a:r>
            <a:r>
              <a:rPr lang="en-US"/>
              <a:t> duas </a:t>
            </a:r>
            <a:r>
              <a:rPr lang="en-US" err="1"/>
              <a:t>Entidades</a:t>
            </a:r>
            <a:r>
              <a:rPr lang="en-US"/>
              <a:t> é </a:t>
            </a:r>
            <a:r>
              <a:rPr lang="en-US" err="1"/>
              <a:t>feita</a:t>
            </a:r>
            <a:r>
              <a:rPr lang="en-US"/>
              <a:t> </a:t>
            </a:r>
            <a:r>
              <a:rPr lang="en-US" err="1"/>
              <a:t>através</a:t>
            </a:r>
            <a:r>
              <a:rPr lang="en-US"/>
              <a:t> do </a:t>
            </a:r>
            <a:r>
              <a:rPr lang="en-US" err="1"/>
              <a:t>protocolo</a:t>
            </a:r>
            <a:r>
              <a:rPr lang="en-US"/>
              <a:t> ETSI 004 e do </a:t>
            </a:r>
            <a:r>
              <a:rPr lang="en-US" err="1"/>
              <a:t>uso</a:t>
            </a:r>
            <a:r>
              <a:rPr lang="en-US"/>
              <a:t> de Message Handlers Transmitters e Receivers que </a:t>
            </a:r>
            <a:r>
              <a:rPr lang="en-US" err="1"/>
              <a:t>funcionam</a:t>
            </a:r>
            <a:r>
              <a:rPr lang="en-US"/>
              <a:t> </a:t>
            </a:r>
            <a:r>
              <a:rPr lang="en-US" err="1"/>
              <a:t>através</a:t>
            </a:r>
            <a:r>
              <a:rPr lang="en-US"/>
              <a:t> da </a:t>
            </a:r>
            <a:r>
              <a:rPr lang="en-US" err="1"/>
              <a:t>transmissão</a:t>
            </a:r>
            <a:r>
              <a:rPr lang="en-US"/>
              <a:t> de </a:t>
            </a:r>
            <a:r>
              <a:rPr lang="en-US" err="1"/>
              <a:t>sinais</a:t>
            </a:r>
            <a:r>
              <a:rPr lang="en-US"/>
              <a:t> e que </a:t>
            </a:r>
            <a:r>
              <a:rPr lang="en-US" err="1"/>
              <a:t>permitem</a:t>
            </a:r>
            <a:r>
              <a:rPr lang="en-US"/>
              <a:t> </a:t>
            </a:r>
            <a:r>
              <a:rPr lang="en-US" err="1"/>
              <a:t>transmitir</a:t>
            </a:r>
            <a:r>
              <a:rPr lang="en-US"/>
              <a:t> as </a:t>
            </a:r>
            <a:r>
              <a:rPr lang="en-US" err="1"/>
              <a:t>mensagens</a:t>
            </a:r>
            <a:r>
              <a:rPr lang="en-US"/>
              <a:t> dos </a:t>
            </a:r>
            <a:r>
              <a:rPr lang="en-US" err="1"/>
              <a:t>pedidos</a:t>
            </a:r>
            <a:r>
              <a:rPr lang="en-US"/>
              <a:t> do Key Manager para o </a:t>
            </a:r>
            <a:r>
              <a:rPr lang="en-US" err="1"/>
              <a:t>Emulador</a:t>
            </a:r>
            <a:r>
              <a:rPr lang="en-US"/>
              <a:t> da Reconciliation App e das </a:t>
            </a:r>
            <a:r>
              <a:rPr lang="en-US" err="1"/>
              <a:t>mensagens</a:t>
            </a:r>
            <a:r>
              <a:rPr lang="en-US"/>
              <a:t> de </a:t>
            </a:r>
            <a:r>
              <a:rPr lang="en-US" err="1"/>
              <a:t>resposta</a:t>
            </a:r>
            <a:r>
              <a:rPr lang="en-US"/>
              <a:t> do </a:t>
            </a:r>
            <a:r>
              <a:rPr lang="en-US" err="1"/>
              <a:t>Emulador</a:t>
            </a:r>
            <a:r>
              <a:rPr lang="en-US"/>
              <a:t> para o Key Manager.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8C22DA26-846E-4487-AC25-A9B34541F8C0}" type="slidenum">
              <a:t>5</a:t>
            </a:fld>
            <a:endParaRPr lang="en-US"/>
          </a:p>
        </p:txBody>
      </p:sp>
    </p:spTree>
    <p:extLst>
      <p:ext uri="{BB962C8B-B14F-4D97-AF65-F5344CB8AC3E}">
        <p14:creationId xmlns:p14="http://schemas.microsoft.com/office/powerpoint/2010/main" val="1994002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 </a:t>
            </a:r>
            <a:r>
              <a:rPr lang="en-US" err="1">
                <a:ea typeface="Calibri"/>
                <a:cs typeface="Calibri"/>
              </a:rPr>
              <a:t>protocolo</a:t>
            </a:r>
            <a:r>
              <a:rPr lang="en-US">
                <a:ea typeface="Calibri"/>
                <a:cs typeface="Calibri"/>
              </a:rPr>
              <a:t> de </a:t>
            </a:r>
            <a:r>
              <a:rPr lang="en-US" err="1">
                <a:ea typeface="Calibri"/>
                <a:cs typeface="Calibri"/>
              </a:rPr>
              <a:t>comunicação</a:t>
            </a:r>
            <a:r>
              <a:rPr lang="en-US">
                <a:ea typeface="Calibri"/>
                <a:cs typeface="Calibri"/>
              </a:rPr>
              <a:t> entre as duas apps é o ETSI004. </a:t>
            </a:r>
            <a:r>
              <a:rPr lang="en-US"/>
              <a:t>The interface between those two is based on ETSI QKD 004 [1] in push mode (the KMS is always receiving keys without making individual requests for each one).The KMS will start by making an OPEN_CONNECT request to create a connection to the QKD device. Then does one GET_KEY request and from that moment forward it will receive key material with the characteristics and pace specified in the QoS field until it makes a CLOSE request to terminate the key stream.</a:t>
            </a:r>
          </a:p>
        </p:txBody>
      </p:sp>
      <p:sp>
        <p:nvSpPr>
          <p:cNvPr id="4" name="Slide Number Placeholder 3"/>
          <p:cNvSpPr>
            <a:spLocks noGrp="1"/>
          </p:cNvSpPr>
          <p:nvPr>
            <p:ph type="sldNum" sz="quarter" idx="5"/>
          </p:nvPr>
        </p:nvSpPr>
        <p:spPr/>
        <p:txBody>
          <a:bodyPr/>
          <a:lstStyle/>
          <a:p>
            <a:fld id="{8C22DA26-846E-4487-AC25-A9B34541F8C0}" type="slidenum">
              <a:rPr lang="en-US"/>
              <a:t>6</a:t>
            </a:fld>
            <a:endParaRPr lang="en-US"/>
          </a:p>
        </p:txBody>
      </p:sp>
    </p:spTree>
    <p:extLst>
      <p:ext uri="{BB962C8B-B14F-4D97-AF65-F5344CB8AC3E}">
        <p14:creationId xmlns:p14="http://schemas.microsoft.com/office/powerpoint/2010/main" val="133376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Message </a:t>
            </a:r>
            <a:r>
              <a:rPr lang="en" err="1"/>
              <a:t>Handler:acts</a:t>
            </a:r>
            <a:r>
              <a:rPr lang="en"/>
              <a:t> as a network switch, receiving messages from possibly, multiple signals and route them to other multiple signals, it needs to have a method to determine the correct output signal</a:t>
            </a:r>
          </a:p>
          <a:p>
            <a:r>
              <a:rPr lang="en">
                <a:ea typeface="Calibri"/>
                <a:cs typeface="Calibri"/>
              </a:rPr>
              <a:t>Ip </a:t>
            </a:r>
            <a:r>
              <a:rPr lang="en" err="1">
                <a:ea typeface="Calibri"/>
                <a:cs typeface="Calibri"/>
              </a:rPr>
              <a:t>tunnel:</a:t>
            </a:r>
            <a:r>
              <a:rPr lang="en" err="1"/>
              <a:t>which</a:t>
            </a:r>
            <a:r>
              <a:rPr lang="en"/>
              <a:t> is used to create a secure and private connection through a public network .</a:t>
            </a:r>
          </a:p>
          <a:p>
            <a:r>
              <a:rPr lang="en">
                <a:ea typeface="Calibri"/>
                <a:cs typeface="Calibri"/>
              </a:rPr>
              <a:t>Save </a:t>
            </a:r>
            <a:r>
              <a:rPr lang="en" err="1">
                <a:ea typeface="Calibri"/>
                <a:cs typeface="Calibri"/>
              </a:rPr>
              <a:t>keys:</a:t>
            </a:r>
            <a:r>
              <a:rPr lang="en" err="1"/>
              <a:t>stores</a:t>
            </a:r>
            <a:r>
              <a:rPr lang="en"/>
              <a:t> the keys.</a:t>
            </a:r>
            <a:endParaRPr lang="en">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8</a:t>
            </a:fld>
            <a:endParaRPr lang="en-US"/>
          </a:p>
        </p:txBody>
      </p:sp>
    </p:spTree>
    <p:extLst>
      <p:ext uri="{BB962C8B-B14F-4D97-AF65-F5344CB8AC3E}">
        <p14:creationId xmlns:p14="http://schemas.microsoft.com/office/powerpoint/2010/main" val="86627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ea typeface="Calibri"/>
                <a:cs typeface="+mn-lt"/>
              </a:rPr>
            </a:br>
            <a:r>
              <a:rPr lang="en-US">
                <a:ea typeface="Calibri"/>
                <a:cs typeface="+mn-lt"/>
              </a:rPr>
              <a:t>-&gt; Este é </a:t>
            </a:r>
            <a:r>
              <a:rPr lang="en-US" err="1">
                <a:ea typeface="Calibri"/>
                <a:cs typeface="+mn-lt"/>
              </a:rPr>
              <a:t>exemplo</a:t>
            </a:r>
            <a:r>
              <a:rPr lang="en-US">
                <a:ea typeface="Calibri"/>
                <a:cs typeface="+mn-lt"/>
              </a:rPr>
              <a:t> de </a:t>
            </a:r>
            <a:r>
              <a:rPr lang="en-US" err="1">
                <a:ea typeface="Calibri"/>
                <a:cs typeface="+mn-lt"/>
              </a:rPr>
              <a:t>arquitetura</a:t>
            </a:r>
            <a:r>
              <a:rPr lang="en-US">
                <a:ea typeface="Calibri"/>
                <a:cs typeface="+mn-lt"/>
              </a:rPr>
              <a:t> </a:t>
            </a:r>
            <a:r>
              <a:rPr lang="en-US" err="1">
                <a:ea typeface="Calibri"/>
                <a:cs typeface="+mn-lt"/>
              </a:rPr>
              <a:t>onde</a:t>
            </a:r>
            <a:r>
              <a:rPr lang="en-US">
                <a:ea typeface="Calibri"/>
                <a:cs typeface="+mn-lt"/>
              </a:rPr>
              <a:t> o </a:t>
            </a:r>
            <a:r>
              <a:rPr lang="en-US" err="1">
                <a:ea typeface="Calibri"/>
                <a:cs typeface="+mn-lt"/>
              </a:rPr>
              <a:t>nosso</a:t>
            </a:r>
            <a:r>
              <a:rPr lang="en-US">
                <a:ea typeface="Calibri"/>
                <a:cs typeface="+mn-lt"/>
              </a:rPr>
              <a:t> KML </a:t>
            </a:r>
            <a:r>
              <a:rPr lang="en-US" err="1">
                <a:ea typeface="Calibri"/>
                <a:cs typeface="+mn-lt"/>
              </a:rPr>
              <a:t>poderia</a:t>
            </a:r>
            <a:r>
              <a:rPr lang="en-US">
                <a:ea typeface="Calibri"/>
                <a:cs typeface="+mn-lt"/>
              </a:rPr>
              <a:t> </a:t>
            </a:r>
            <a:r>
              <a:rPr lang="en-US" err="1">
                <a:ea typeface="Calibri"/>
                <a:cs typeface="+mn-lt"/>
              </a:rPr>
              <a:t>estar</a:t>
            </a:r>
            <a:r>
              <a:rPr lang="en-US">
                <a:ea typeface="Calibri"/>
                <a:cs typeface="+mn-lt"/>
              </a:rPr>
              <a:t> </a:t>
            </a:r>
            <a:r>
              <a:rPr lang="en-US" err="1">
                <a:ea typeface="Calibri"/>
                <a:cs typeface="+mn-lt"/>
              </a:rPr>
              <a:t>implementado</a:t>
            </a:r>
            <a:br>
              <a:rPr lang="en-US">
                <a:ea typeface="Calibri"/>
                <a:cs typeface="+mn-lt"/>
              </a:rPr>
            </a:br>
            <a:r>
              <a:rPr lang="en-US">
                <a:ea typeface="Calibri"/>
                <a:cs typeface="+mn-lt"/>
              </a:rPr>
              <a:t>-&gt; </a:t>
            </a:r>
            <a:r>
              <a:rPr lang="en-US" err="1">
                <a:ea typeface="Calibri"/>
                <a:cs typeface="+mn-lt"/>
              </a:rPr>
              <a:t>Está</a:t>
            </a:r>
            <a:r>
              <a:rPr lang="en-US">
                <a:ea typeface="Calibri"/>
                <a:cs typeface="+mn-lt"/>
              </a:rPr>
              <a:t> </a:t>
            </a:r>
            <a:r>
              <a:rPr lang="en-US" err="1">
                <a:ea typeface="Calibri"/>
                <a:cs typeface="+mn-lt"/>
              </a:rPr>
              <a:t>associado</a:t>
            </a:r>
            <a:r>
              <a:rPr lang="en-US">
                <a:ea typeface="Calibri"/>
                <a:cs typeface="+mn-lt"/>
              </a:rPr>
              <a:t> à persona Ana</a:t>
            </a:r>
            <a:endParaRPr lang="en-US"/>
          </a:p>
          <a:p>
            <a:r>
              <a:rPr lang="en-US">
                <a:ea typeface="Calibri"/>
                <a:cs typeface="+mn-lt"/>
              </a:rPr>
              <a:t>-&gt; </a:t>
            </a:r>
            <a:r>
              <a:rPr lang="en-US" err="1">
                <a:ea typeface="Calibri"/>
                <a:cs typeface="+mn-lt"/>
              </a:rPr>
              <a:t>Basicamente</a:t>
            </a:r>
            <a:r>
              <a:rPr lang="en-US">
                <a:ea typeface="Calibri"/>
                <a:cs typeface="+mn-lt"/>
              </a:rPr>
              <a:t> </a:t>
            </a:r>
            <a:r>
              <a:rPr lang="en-US" err="1">
                <a:ea typeface="Calibri"/>
                <a:cs typeface="+mn-lt"/>
              </a:rPr>
              <a:t>esta</a:t>
            </a:r>
            <a:r>
              <a:rPr lang="en-US">
                <a:ea typeface="Calibri"/>
                <a:cs typeface="+mn-lt"/>
              </a:rPr>
              <a:t> seria </a:t>
            </a:r>
            <a:r>
              <a:rPr lang="en-US" err="1">
                <a:ea typeface="Calibri"/>
                <a:cs typeface="+mn-lt"/>
              </a:rPr>
              <a:t>uma</a:t>
            </a:r>
            <a:r>
              <a:rPr lang="en-US">
                <a:ea typeface="Calibri"/>
                <a:cs typeface="+mn-lt"/>
              </a:rPr>
              <a:t> </a:t>
            </a:r>
            <a:r>
              <a:rPr lang="en-US" err="1">
                <a:ea typeface="Calibri"/>
                <a:cs typeface="+mn-lt"/>
              </a:rPr>
              <a:t>arquitetura</a:t>
            </a:r>
            <a:r>
              <a:rPr lang="en-US">
                <a:ea typeface="Calibri"/>
                <a:cs typeface="+mn-lt"/>
              </a:rPr>
              <a:t> </a:t>
            </a:r>
            <a:r>
              <a:rPr lang="en-US" err="1">
                <a:ea typeface="Calibri"/>
                <a:cs typeface="+mn-lt"/>
              </a:rPr>
              <a:t>ao</a:t>
            </a:r>
            <a:r>
              <a:rPr lang="en-US">
                <a:ea typeface="Calibri"/>
                <a:cs typeface="+mn-lt"/>
              </a:rPr>
              <a:t> qual a </a:t>
            </a:r>
            <a:r>
              <a:rPr lang="en-US" err="1">
                <a:ea typeface="Calibri"/>
                <a:cs typeface="+mn-lt"/>
              </a:rPr>
              <a:t>troca</a:t>
            </a:r>
            <a:r>
              <a:rPr lang="en-US">
                <a:ea typeface="Calibri"/>
                <a:cs typeface="+mn-lt"/>
              </a:rPr>
              <a:t> de </a:t>
            </a:r>
            <a:r>
              <a:rPr lang="en-US" err="1">
                <a:ea typeface="Calibri"/>
                <a:cs typeface="+mn-lt"/>
              </a:rPr>
              <a:t>informação</a:t>
            </a:r>
            <a:r>
              <a:rPr lang="en-US">
                <a:ea typeface="Calibri"/>
                <a:cs typeface="+mn-lt"/>
              </a:rPr>
              <a:t> </a:t>
            </a:r>
            <a:r>
              <a:rPr lang="en-US" err="1">
                <a:ea typeface="Calibri"/>
                <a:cs typeface="+mn-lt"/>
              </a:rPr>
              <a:t>Genómica</a:t>
            </a:r>
            <a:r>
              <a:rPr lang="en-US">
                <a:ea typeface="Calibri"/>
                <a:cs typeface="+mn-lt"/>
              </a:rPr>
              <a:t> entre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podia ser </a:t>
            </a:r>
            <a:r>
              <a:rPr lang="en-US" err="1">
                <a:ea typeface="Calibri"/>
                <a:cs typeface="+mn-lt"/>
              </a:rPr>
              <a:t>efetuada</a:t>
            </a:r>
            <a:br>
              <a:rPr lang="en-US">
                <a:ea typeface="Calibri"/>
                <a:cs typeface="+mn-lt"/>
              </a:rPr>
            </a:br>
            <a:r>
              <a:rPr lang="en-US">
                <a:ea typeface="Calibri"/>
                <a:cs typeface="+mn-lt"/>
              </a:rPr>
              <a:t>-&gt; Isto </a:t>
            </a:r>
            <a:r>
              <a:rPr lang="en-US" err="1">
                <a:ea typeface="Calibri"/>
                <a:cs typeface="+mn-lt"/>
              </a:rPr>
              <a:t>faria</a:t>
            </a:r>
            <a:r>
              <a:rPr lang="en-US">
                <a:ea typeface="Calibri"/>
                <a:cs typeface="+mn-lt"/>
              </a:rPr>
              <a:t> com que duas </a:t>
            </a:r>
            <a:r>
              <a:rPr lang="en-US" err="1">
                <a:ea typeface="Calibri"/>
                <a:cs typeface="+mn-lt"/>
              </a:rPr>
              <a:t>clinicas</a:t>
            </a:r>
            <a:r>
              <a:rPr lang="en-US">
                <a:ea typeface="Calibri"/>
                <a:cs typeface="+mn-lt"/>
              </a:rPr>
              <a:t> </a:t>
            </a:r>
            <a:r>
              <a:rPr lang="en-US" err="1">
                <a:ea typeface="Calibri"/>
                <a:cs typeface="+mn-lt"/>
              </a:rPr>
              <a:t>diferentes</a:t>
            </a:r>
            <a:r>
              <a:rPr lang="en-US">
                <a:ea typeface="Calibri"/>
                <a:cs typeface="+mn-lt"/>
              </a:rPr>
              <a:t> </a:t>
            </a:r>
            <a:r>
              <a:rPr lang="en-US" err="1">
                <a:ea typeface="Calibri"/>
                <a:cs typeface="+mn-lt"/>
              </a:rPr>
              <a:t>pudessem</a:t>
            </a:r>
            <a:r>
              <a:rPr lang="en-US">
                <a:ea typeface="Calibri"/>
                <a:cs typeface="+mn-lt"/>
              </a:rPr>
              <a:t> usar </a:t>
            </a:r>
            <a:r>
              <a:rPr lang="en-US" err="1">
                <a:ea typeface="Calibri"/>
                <a:cs typeface="+mn-lt"/>
              </a:rPr>
              <a:t>informações</a:t>
            </a:r>
            <a:r>
              <a:rPr lang="en-US">
                <a:ea typeface="Calibri"/>
                <a:cs typeface="+mn-lt"/>
              </a:rPr>
              <a:t> </a:t>
            </a:r>
            <a:r>
              <a:rPr lang="en-US" err="1">
                <a:ea typeface="Calibri"/>
                <a:cs typeface="+mn-lt"/>
              </a:rPr>
              <a:t>Genómicas</a:t>
            </a:r>
            <a:r>
              <a:rPr lang="en-US">
                <a:ea typeface="Calibri"/>
                <a:cs typeface="+mn-lt"/>
              </a:rPr>
              <a:t> de </a:t>
            </a:r>
            <a:r>
              <a:rPr lang="en-US" err="1">
                <a:ea typeface="Calibri"/>
                <a:cs typeface="+mn-lt"/>
              </a:rPr>
              <a:t>cada</a:t>
            </a:r>
            <a:r>
              <a:rPr lang="en-US">
                <a:ea typeface="Calibri"/>
                <a:cs typeface="+mn-lt"/>
              </a:rPr>
              <a:t> </a:t>
            </a:r>
            <a:r>
              <a:rPr lang="en-US" err="1">
                <a:ea typeface="Calibri"/>
                <a:cs typeface="+mn-lt"/>
              </a:rPr>
              <a:t>clinica</a:t>
            </a:r>
            <a:r>
              <a:rPr lang="en-US">
                <a:ea typeface="Calibri"/>
                <a:cs typeface="+mn-lt"/>
              </a:rPr>
              <a:t> </a:t>
            </a:r>
            <a:r>
              <a:rPr lang="en-US" err="1">
                <a:ea typeface="Calibri"/>
                <a:cs typeface="+mn-lt"/>
              </a:rPr>
              <a:t>sem</a:t>
            </a:r>
            <a:r>
              <a:rPr lang="en-US">
                <a:ea typeface="Calibri"/>
                <a:cs typeface="+mn-lt"/>
              </a:rPr>
              <a:t> </a:t>
            </a:r>
            <a:r>
              <a:rPr lang="en-US" err="1">
                <a:ea typeface="Calibri"/>
                <a:cs typeface="+mn-lt"/>
              </a:rPr>
              <a:t>terem</a:t>
            </a:r>
            <a:r>
              <a:rPr lang="en-US">
                <a:ea typeface="Calibri"/>
                <a:cs typeface="+mn-lt"/>
              </a:rPr>
              <a:t> que </a:t>
            </a:r>
            <a:r>
              <a:rPr lang="en-US" err="1">
                <a:ea typeface="Calibri"/>
                <a:cs typeface="+mn-lt"/>
              </a:rPr>
              <a:t>revelar</a:t>
            </a:r>
            <a:r>
              <a:rPr lang="en-US">
                <a:ea typeface="Calibri"/>
                <a:cs typeface="+mn-lt"/>
              </a:rPr>
              <a:t> o </a:t>
            </a:r>
            <a:r>
              <a:rPr lang="en-US" err="1">
                <a:ea typeface="Calibri"/>
                <a:cs typeface="+mn-lt"/>
              </a:rPr>
              <a:t>seu</a:t>
            </a:r>
            <a:r>
              <a:rPr lang="en-US">
                <a:ea typeface="Calibri"/>
                <a:cs typeface="+mn-lt"/>
              </a:rPr>
              <a:t> </a:t>
            </a:r>
            <a:r>
              <a:rPr lang="en-US" err="1">
                <a:ea typeface="Calibri"/>
                <a:cs typeface="+mn-lt"/>
              </a:rPr>
              <a:t>conteúdo</a:t>
            </a:r>
            <a:endParaRPr lang="en-US">
              <a:ea typeface="Calibri"/>
              <a:cs typeface="+mn-lt"/>
            </a:endParaRPr>
          </a:p>
          <a:p>
            <a:r>
              <a:rPr lang="en-US">
                <a:ea typeface="Calibri"/>
                <a:cs typeface="+mn-lt"/>
              </a:rPr>
              <a:t>-&gt; A </a:t>
            </a:r>
            <a:r>
              <a:rPr lang="en-US" err="1">
                <a:ea typeface="Calibri"/>
                <a:cs typeface="+mn-lt"/>
              </a:rPr>
              <a:t>troca</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acontecer</a:t>
            </a:r>
            <a:r>
              <a:rPr lang="en-US">
                <a:ea typeface="Calibri"/>
                <a:cs typeface="+mn-lt"/>
              </a:rPr>
              <a:t> da </a:t>
            </a:r>
            <a:r>
              <a:rPr lang="en-US" err="1">
                <a:ea typeface="Calibri"/>
                <a:cs typeface="+mn-lt"/>
              </a:rPr>
              <a:t>seguinte</a:t>
            </a:r>
            <a:r>
              <a:rPr lang="en-US">
                <a:ea typeface="Calibri"/>
                <a:cs typeface="+mn-lt"/>
              </a:rPr>
              <a:t> </a:t>
            </a:r>
            <a:r>
              <a:rPr lang="en-US" err="1">
                <a:ea typeface="Calibri"/>
                <a:cs typeface="+mn-lt"/>
              </a:rPr>
              <a:t>maneira</a:t>
            </a:r>
            <a:r>
              <a:rPr lang="en-US">
                <a:ea typeface="Calibri"/>
                <a:cs typeface="+mn-lt"/>
              </a:rPr>
              <a:t>:</a:t>
            </a:r>
            <a:br>
              <a:rPr lang="en-US">
                <a:ea typeface="Calibri"/>
                <a:cs typeface="+mn-lt"/>
              </a:rPr>
            </a:br>
            <a:endParaRPr lang="en-US">
              <a:ea typeface="Calibri"/>
              <a:cs typeface="+mn-lt"/>
            </a:endParaRPr>
          </a:p>
          <a:p>
            <a:r>
              <a:rPr lang="en-US">
                <a:ea typeface="Calibri"/>
                <a:cs typeface="+mn-lt"/>
              </a:rPr>
              <a:t>1.As apps </a:t>
            </a:r>
            <a:r>
              <a:rPr lang="en-US" err="1">
                <a:ea typeface="Calibri"/>
                <a:cs typeface="+mn-lt"/>
              </a:rPr>
              <a:t>iriam</a:t>
            </a:r>
            <a:r>
              <a:rPr lang="en-US">
                <a:ea typeface="Calibri"/>
                <a:cs typeface="+mn-lt"/>
              </a:rPr>
              <a:t> se </a:t>
            </a:r>
            <a:r>
              <a:rPr lang="en-US" err="1">
                <a:ea typeface="Calibri"/>
                <a:cs typeface="+mn-lt"/>
              </a:rPr>
              <a:t>conectar</a:t>
            </a:r>
            <a:r>
              <a:rPr lang="en-US">
                <a:ea typeface="Calibri"/>
                <a:cs typeface="+mn-lt"/>
              </a:rPr>
              <a:t> </a:t>
            </a:r>
            <a:r>
              <a:rPr lang="en-US" err="1">
                <a:ea typeface="Calibri"/>
                <a:cs typeface="+mn-lt"/>
              </a:rPr>
              <a:t>uma</a:t>
            </a:r>
            <a:r>
              <a:rPr lang="en-US">
                <a:ea typeface="Calibri"/>
                <a:cs typeface="+mn-lt"/>
              </a:rPr>
              <a:t> à </a:t>
            </a:r>
            <a:r>
              <a:rPr lang="en-US" err="1">
                <a:ea typeface="Calibri"/>
                <a:cs typeface="+mn-lt"/>
              </a:rPr>
              <a:t>outra</a:t>
            </a:r>
            <a:br>
              <a:rPr lang="en-US">
                <a:ea typeface="Calibri"/>
                <a:cs typeface="+mn-lt"/>
              </a:rPr>
            </a:br>
            <a:r>
              <a:rPr lang="en-US">
                <a:ea typeface="Calibri"/>
                <a:cs typeface="+mn-lt"/>
              </a:rPr>
              <a:t>2. </a:t>
            </a:r>
            <a:r>
              <a:rPr lang="en-US" err="1">
                <a:ea typeface="Calibri"/>
                <a:cs typeface="+mn-lt"/>
              </a:rPr>
              <a:t>Os</a:t>
            </a:r>
            <a:r>
              <a:rPr lang="en-US">
                <a:ea typeface="Calibri"/>
                <a:cs typeface="+mn-lt"/>
              </a:rPr>
              <a:t> KML's </a:t>
            </a:r>
            <a:r>
              <a:rPr lang="en-US" err="1">
                <a:ea typeface="Calibri"/>
                <a:cs typeface="+mn-lt"/>
              </a:rPr>
              <a:t>poderiam</a:t>
            </a:r>
            <a:r>
              <a:rPr lang="en-US">
                <a:ea typeface="Calibri"/>
                <a:cs typeface="+mn-lt"/>
              </a:rPr>
              <a:t> </a:t>
            </a:r>
            <a:r>
              <a:rPr lang="en-US" err="1">
                <a:ea typeface="Calibri"/>
                <a:cs typeface="+mn-lt"/>
              </a:rPr>
              <a:t>ou</a:t>
            </a:r>
            <a:r>
              <a:rPr lang="en-US">
                <a:ea typeface="Calibri"/>
                <a:cs typeface="+mn-lt"/>
              </a:rPr>
              <a:t> </a:t>
            </a:r>
            <a:r>
              <a:rPr lang="en-US" err="1">
                <a:ea typeface="Calibri"/>
                <a:cs typeface="+mn-lt"/>
              </a:rPr>
              <a:t>não</a:t>
            </a:r>
            <a:r>
              <a:rPr lang="en-US">
                <a:ea typeface="Calibri"/>
                <a:cs typeface="+mn-lt"/>
              </a:rPr>
              <a:t> </a:t>
            </a:r>
            <a:r>
              <a:rPr lang="en-US" err="1">
                <a:ea typeface="Calibri"/>
                <a:cs typeface="+mn-lt"/>
              </a:rPr>
              <a:t>conectar</a:t>
            </a:r>
            <a:r>
              <a:rPr lang="en-US">
                <a:ea typeface="Calibri"/>
                <a:cs typeface="+mn-lt"/>
              </a:rPr>
              <a:t> se um </a:t>
            </a:r>
            <a:r>
              <a:rPr lang="en-US" err="1">
                <a:ea typeface="Calibri"/>
                <a:cs typeface="+mn-lt"/>
              </a:rPr>
              <a:t>ao</a:t>
            </a:r>
            <a:r>
              <a:rPr lang="en-US">
                <a:ea typeface="Calibri"/>
                <a:cs typeface="+mn-lt"/>
              </a:rPr>
              <a:t> outro  </a:t>
            </a:r>
            <a:endParaRPr lang="en-US"/>
          </a:p>
          <a:p>
            <a:r>
              <a:rPr lang="en-US">
                <a:ea typeface="Calibri"/>
                <a:cs typeface="+mn-lt"/>
              </a:rPr>
              <a:t>3. O KML que </a:t>
            </a:r>
            <a:r>
              <a:rPr lang="en-US" err="1">
                <a:ea typeface="Calibri"/>
                <a:cs typeface="+mn-lt"/>
              </a:rPr>
              <a:t>quer</a:t>
            </a:r>
            <a:r>
              <a:rPr lang="en-US">
                <a:ea typeface="Calibri"/>
                <a:cs typeface="+mn-lt"/>
              </a:rPr>
              <a:t> </a:t>
            </a:r>
            <a:r>
              <a:rPr lang="en-US" err="1">
                <a:ea typeface="Calibri"/>
                <a:cs typeface="+mn-lt"/>
              </a:rPr>
              <a:t>realizar</a:t>
            </a:r>
            <a:r>
              <a:rPr lang="en-US">
                <a:ea typeface="Calibri"/>
                <a:cs typeface="+mn-lt"/>
              </a:rPr>
              <a:t> a </a:t>
            </a:r>
            <a:r>
              <a:rPr lang="en-US" err="1">
                <a:ea typeface="Calibri"/>
                <a:cs typeface="+mn-lt"/>
              </a:rPr>
              <a:t>troca</a:t>
            </a:r>
            <a:r>
              <a:rPr lang="en-US">
                <a:ea typeface="Calibri"/>
                <a:cs typeface="+mn-lt"/>
              </a:rPr>
              <a:t> </a:t>
            </a:r>
            <a:r>
              <a:rPr lang="en-US" err="1">
                <a:ea typeface="Calibri"/>
                <a:cs typeface="+mn-lt"/>
              </a:rPr>
              <a:t>iria</a:t>
            </a:r>
            <a:r>
              <a:rPr lang="en-US">
                <a:ea typeface="Calibri"/>
                <a:cs typeface="+mn-lt"/>
              </a:rPr>
              <a:t> </a:t>
            </a:r>
            <a:r>
              <a:rPr lang="en-US" err="1">
                <a:ea typeface="Calibri"/>
                <a:cs typeface="+mn-lt"/>
              </a:rPr>
              <a:t>começar</a:t>
            </a:r>
            <a:r>
              <a:rPr lang="en-US">
                <a:ea typeface="Calibri"/>
                <a:cs typeface="+mn-lt"/>
              </a:rPr>
              <a:t> </a:t>
            </a:r>
            <a:r>
              <a:rPr lang="en-US" err="1">
                <a:ea typeface="Calibri"/>
                <a:cs typeface="+mn-lt"/>
              </a:rPr>
              <a:t>por</a:t>
            </a:r>
            <a:r>
              <a:rPr lang="en-US">
                <a:ea typeface="Calibri"/>
                <a:cs typeface="+mn-lt"/>
              </a:rPr>
              <a:t> </a:t>
            </a:r>
            <a:r>
              <a:rPr lang="en-US" err="1">
                <a:ea typeface="Calibri"/>
                <a:cs typeface="+mn-lt"/>
              </a:rPr>
              <a:t>buscar</a:t>
            </a:r>
            <a:r>
              <a:rPr lang="en-US">
                <a:ea typeface="Calibri"/>
                <a:cs typeface="+mn-lt"/>
              </a:rPr>
              <a:t> </a:t>
            </a:r>
            <a:r>
              <a:rPr lang="en-US" err="1">
                <a:ea typeface="Calibri"/>
                <a:cs typeface="+mn-lt"/>
              </a:rPr>
              <a:t>chaves</a:t>
            </a:r>
            <a:r>
              <a:rPr lang="en-US">
                <a:ea typeface="Calibri"/>
                <a:cs typeface="+mn-lt"/>
              </a:rPr>
              <a:t> </a:t>
            </a:r>
            <a:r>
              <a:rPr lang="en-US" err="1">
                <a:ea typeface="Calibri"/>
                <a:cs typeface="+mn-lt"/>
              </a:rPr>
              <a:t>oblivias</a:t>
            </a:r>
            <a:r>
              <a:rPr lang="en-US">
                <a:ea typeface="Calibri"/>
                <a:cs typeface="+mn-lt"/>
              </a:rPr>
              <a:t> à </a:t>
            </a:r>
            <a:r>
              <a:rPr lang="en-US" err="1">
                <a:ea typeface="Calibri"/>
                <a:cs typeface="+mn-lt"/>
              </a:rPr>
              <a:t>sua</a:t>
            </a:r>
            <a:r>
              <a:rPr lang="en-US">
                <a:ea typeface="Calibri"/>
                <a:cs typeface="+mn-lt"/>
              </a:rPr>
              <a:t> base de dados</a:t>
            </a:r>
          </a:p>
          <a:p>
            <a:r>
              <a:rPr lang="en-US">
                <a:ea typeface="Calibri"/>
                <a:cs typeface="+mn-lt"/>
              </a:rPr>
              <a:t>4.</a:t>
            </a:r>
            <a:r>
              <a:rPr lang="en-US"/>
              <a:t> Se </a:t>
            </a:r>
            <a:r>
              <a:rPr lang="en-US" err="1"/>
              <a:t>os</a:t>
            </a:r>
            <a:r>
              <a:rPr lang="en-US"/>
              <a:t> KML's </a:t>
            </a:r>
            <a:r>
              <a:rPr lang="en-US" err="1"/>
              <a:t>tivessem</a:t>
            </a:r>
            <a:r>
              <a:rPr lang="en-US"/>
              <a:t> </a:t>
            </a:r>
            <a:r>
              <a:rPr lang="en-US" err="1"/>
              <a:t>conectados</a:t>
            </a:r>
            <a:r>
              <a:rPr lang="en-US"/>
              <a:t> </a:t>
            </a:r>
            <a:r>
              <a:rPr lang="en-US" err="1"/>
              <a:t>ocorreria</a:t>
            </a:r>
            <a:r>
              <a:rPr lang="en-US"/>
              <a:t> o Key Relay( </a:t>
            </a:r>
            <a:r>
              <a:rPr lang="en-US" err="1"/>
              <a:t>troca</a:t>
            </a:r>
            <a:r>
              <a:rPr lang="en-US"/>
              <a:t> de </a:t>
            </a:r>
            <a:r>
              <a:rPr lang="en-US" err="1"/>
              <a:t>chaves</a:t>
            </a:r>
            <a:r>
              <a:rPr lang="en-US"/>
              <a:t> e o One Time Pad)</a:t>
            </a:r>
            <a:endParaRPr lang="en-US">
              <a:ea typeface="Calibri"/>
              <a:cs typeface="Calibri"/>
            </a:endParaRPr>
          </a:p>
          <a:p>
            <a:r>
              <a:rPr lang="en-US">
                <a:ea typeface="Calibri"/>
                <a:cs typeface="+mn-lt"/>
              </a:rPr>
              <a:t>4. Se </a:t>
            </a:r>
            <a:r>
              <a:rPr lang="en-US" err="1">
                <a:ea typeface="Calibri"/>
                <a:cs typeface="+mn-lt"/>
              </a:rPr>
              <a:t>não</a:t>
            </a:r>
            <a:r>
              <a:rPr lang="en-US">
                <a:ea typeface="Calibri"/>
                <a:cs typeface="+mn-lt"/>
              </a:rPr>
              <a:t> as </a:t>
            </a:r>
            <a:r>
              <a:rPr lang="en-US" err="1">
                <a:ea typeface="Calibri"/>
                <a:cs typeface="+mn-lt"/>
              </a:rPr>
              <a:t>chaves</a:t>
            </a:r>
            <a:r>
              <a:rPr lang="en-US">
                <a:ea typeface="Calibri"/>
                <a:cs typeface="+mn-lt"/>
              </a:rPr>
              <a:t> </a:t>
            </a:r>
            <a:r>
              <a:rPr lang="en-US" err="1">
                <a:ea typeface="Calibri"/>
                <a:cs typeface="+mn-lt"/>
              </a:rPr>
              <a:t>seriam</a:t>
            </a:r>
            <a:r>
              <a:rPr lang="en-US">
                <a:ea typeface="Calibri"/>
                <a:cs typeface="+mn-lt"/>
              </a:rPr>
              <a:t> </a:t>
            </a:r>
            <a:r>
              <a:rPr lang="en-US" err="1">
                <a:ea typeface="Calibri"/>
                <a:cs typeface="+mn-lt"/>
              </a:rPr>
              <a:t>trocadas</a:t>
            </a:r>
            <a:r>
              <a:rPr lang="en-US">
                <a:ea typeface="Calibri"/>
                <a:cs typeface="+mn-lt"/>
              </a:rPr>
              <a:t> entre as Apps que </a:t>
            </a:r>
            <a:r>
              <a:rPr lang="en-US" err="1">
                <a:ea typeface="Calibri"/>
                <a:cs typeface="+mn-lt"/>
              </a:rPr>
              <a:t>por</a:t>
            </a:r>
            <a:r>
              <a:rPr lang="en-US">
                <a:ea typeface="Calibri"/>
                <a:cs typeface="+mn-lt"/>
              </a:rPr>
              <a:t> </a:t>
            </a:r>
            <a:r>
              <a:rPr lang="en-US" err="1">
                <a:ea typeface="Calibri"/>
                <a:cs typeface="+mn-lt"/>
              </a:rPr>
              <a:t>sua</a:t>
            </a:r>
            <a:r>
              <a:rPr lang="en-US">
                <a:ea typeface="Calibri"/>
                <a:cs typeface="+mn-lt"/>
              </a:rPr>
              <a:t> </a:t>
            </a:r>
            <a:r>
              <a:rPr lang="en-US" err="1">
                <a:ea typeface="Calibri"/>
                <a:cs typeface="+mn-lt"/>
              </a:rPr>
              <a:t>vez</a:t>
            </a:r>
            <a:r>
              <a:rPr lang="en-US">
                <a:ea typeface="Calibri"/>
                <a:cs typeface="+mn-lt"/>
              </a:rPr>
              <a:t> </a:t>
            </a:r>
            <a:r>
              <a:rPr lang="en-US" err="1">
                <a:ea typeface="Calibri"/>
                <a:cs typeface="+mn-lt"/>
              </a:rPr>
              <a:t>passariam</a:t>
            </a:r>
            <a:r>
              <a:rPr lang="en-US">
                <a:ea typeface="Calibri"/>
                <a:cs typeface="+mn-lt"/>
              </a:rPr>
              <a:t> para o KML </a:t>
            </a:r>
            <a:r>
              <a:rPr lang="en-US" err="1">
                <a:ea typeface="Calibri"/>
                <a:cs typeface="+mn-lt"/>
              </a:rPr>
              <a:t>especifico</a:t>
            </a:r>
            <a:r>
              <a:rPr lang="en-US">
                <a:ea typeface="Calibri"/>
                <a:cs typeface="+mn-lt"/>
              </a:rPr>
              <a:t> da App</a:t>
            </a:r>
          </a:p>
          <a:p>
            <a:r>
              <a:rPr lang="en-US">
                <a:ea typeface="Calibri"/>
                <a:cs typeface="+mn-lt"/>
              </a:rPr>
              <a:t>5. </a:t>
            </a:r>
            <a:r>
              <a:rPr lang="en-US" err="1">
                <a:ea typeface="Calibri"/>
                <a:cs typeface="+mn-lt"/>
              </a:rPr>
              <a:t>Após</a:t>
            </a:r>
            <a:r>
              <a:rPr lang="en-US">
                <a:ea typeface="Calibri"/>
                <a:cs typeface="+mn-lt"/>
              </a:rPr>
              <a:t> a </a:t>
            </a:r>
            <a:r>
              <a:rPr lang="en-US" err="1">
                <a:ea typeface="Calibri"/>
                <a:cs typeface="+mn-lt"/>
              </a:rPr>
              <a:t>passagem</a:t>
            </a:r>
            <a:r>
              <a:rPr lang="en-US">
                <a:ea typeface="Calibri"/>
                <a:cs typeface="+mn-lt"/>
              </a:rPr>
              <a:t> das </a:t>
            </a:r>
            <a:r>
              <a:rPr lang="en-US" err="1">
                <a:ea typeface="Calibri"/>
                <a:cs typeface="+mn-lt"/>
              </a:rPr>
              <a:t>chaves</a:t>
            </a:r>
            <a:r>
              <a:rPr lang="en-US">
                <a:ea typeface="Calibri"/>
                <a:cs typeface="+mn-lt"/>
              </a:rPr>
              <a:t> </a:t>
            </a:r>
            <a:r>
              <a:rPr lang="en-US" err="1">
                <a:ea typeface="Calibri"/>
                <a:cs typeface="+mn-lt"/>
              </a:rPr>
              <a:t>ter</a:t>
            </a:r>
            <a:r>
              <a:rPr lang="en-US">
                <a:ea typeface="Calibri"/>
                <a:cs typeface="+mn-lt"/>
              </a:rPr>
              <a:t> </a:t>
            </a:r>
            <a:r>
              <a:rPr lang="en-US" err="1">
                <a:ea typeface="Calibri"/>
                <a:cs typeface="+mn-lt"/>
              </a:rPr>
              <a:t>sido</a:t>
            </a:r>
            <a:r>
              <a:rPr lang="en-US">
                <a:ea typeface="Calibri"/>
                <a:cs typeface="+mn-lt"/>
              </a:rPr>
              <a:t> </a:t>
            </a:r>
            <a:r>
              <a:rPr lang="en-US" err="1">
                <a:ea typeface="Calibri"/>
                <a:cs typeface="+mn-lt"/>
              </a:rPr>
              <a:t>bem</a:t>
            </a:r>
            <a:r>
              <a:rPr lang="en-US">
                <a:ea typeface="Calibri"/>
                <a:cs typeface="+mn-lt"/>
              </a:rPr>
              <a:t> </a:t>
            </a:r>
            <a:r>
              <a:rPr lang="en-US" err="1">
                <a:ea typeface="Calibri"/>
                <a:cs typeface="+mn-lt"/>
              </a:rPr>
              <a:t>sucedida</a:t>
            </a:r>
            <a:r>
              <a:rPr lang="en-US">
                <a:ea typeface="Calibri"/>
                <a:cs typeface="+mn-lt"/>
              </a:rPr>
              <a:t> </a:t>
            </a:r>
            <a:r>
              <a:rPr lang="en-US" err="1">
                <a:ea typeface="Calibri"/>
                <a:cs typeface="+mn-lt"/>
              </a:rPr>
              <a:t>ocorreriam</a:t>
            </a:r>
            <a:r>
              <a:rPr lang="en-US">
                <a:ea typeface="Calibri"/>
                <a:cs typeface="+mn-lt"/>
              </a:rPr>
              <a:t> as </a:t>
            </a:r>
            <a:r>
              <a:rPr lang="en-US" err="1">
                <a:ea typeface="Calibri"/>
                <a:cs typeface="+mn-lt"/>
              </a:rPr>
              <a:t>trocas</a:t>
            </a:r>
            <a:r>
              <a:rPr lang="en-US">
                <a:ea typeface="Calibri"/>
                <a:cs typeface="+mn-lt"/>
              </a:rPr>
              <a:t> de </a:t>
            </a:r>
            <a:r>
              <a:rPr lang="en-US" err="1">
                <a:ea typeface="Calibri"/>
                <a:cs typeface="+mn-lt"/>
              </a:rPr>
              <a:t>informações</a:t>
            </a:r>
            <a:r>
              <a:rPr lang="en-US">
                <a:ea typeface="Calibri"/>
                <a:cs typeface="+mn-lt"/>
              </a:rPr>
              <a:t> </a:t>
            </a:r>
            <a:r>
              <a:rPr lang="en-US" err="1">
                <a:ea typeface="Calibri"/>
                <a:cs typeface="+mn-lt"/>
              </a:rPr>
              <a:t>genéticas</a:t>
            </a:r>
            <a:endParaRPr lang="en-US">
              <a:ea typeface="Calibri"/>
              <a:cs typeface="+mn-lt"/>
            </a:endParaRPr>
          </a:p>
          <a:p>
            <a:r>
              <a:rPr lang="en-US">
                <a:ea typeface="Calibri"/>
                <a:cs typeface="+mn-lt"/>
              </a:rPr>
              <a:t>entre as apps, </a:t>
            </a:r>
            <a:r>
              <a:rPr lang="en-US" err="1">
                <a:ea typeface="Calibri"/>
                <a:cs typeface="+mn-lt"/>
              </a:rPr>
              <a:t>onde</a:t>
            </a:r>
            <a:r>
              <a:rPr lang="en-US">
                <a:ea typeface="Calibri"/>
                <a:cs typeface="+mn-lt"/>
              </a:rPr>
              <a:t> as </a:t>
            </a:r>
            <a:r>
              <a:rPr lang="en-US" err="1">
                <a:ea typeface="Calibri"/>
                <a:cs typeface="+mn-lt"/>
              </a:rPr>
              <a:t>mesmas</a:t>
            </a:r>
            <a:r>
              <a:rPr lang="en-US">
                <a:ea typeface="Calibri"/>
                <a:cs typeface="+mn-lt"/>
              </a:rPr>
              <a:t> </a:t>
            </a:r>
            <a:r>
              <a:rPr lang="en-US" err="1">
                <a:ea typeface="Calibri"/>
                <a:cs typeface="+mn-lt"/>
              </a:rPr>
              <a:t>só</a:t>
            </a:r>
            <a:r>
              <a:rPr lang="en-US">
                <a:ea typeface="Calibri"/>
                <a:cs typeface="+mn-lt"/>
              </a:rPr>
              <a:t> </a:t>
            </a:r>
            <a:r>
              <a:rPr lang="en-US" err="1">
                <a:ea typeface="Calibri"/>
                <a:cs typeface="+mn-lt"/>
              </a:rPr>
              <a:t>poderiam</a:t>
            </a:r>
            <a:r>
              <a:rPr lang="en-US">
                <a:ea typeface="Calibri"/>
                <a:cs typeface="+mn-lt"/>
              </a:rPr>
              <a:t> ser </a:t>
            </a:r>
            <a:r>
              <a:rPr lang="en-US" err="1">
                <a:ea typeface="Calibri"/>
                <a:cs typeface="+mn-lt"/>
              </a:rPr>
              <a:t>usadas</a:t>
            </a:r>
            <a:r>
              <a:rPr lang="en-US">
                <a:ea typeface="Calibri"/>
                <a:cs typeface="+mn-lt"/>
              </a:rPr>
              <a:t> </a:t>
            </a:r>
            <a:r>
              <a:rPr lang="en-US" err="1">
                <a:ea typeface="Calibri"/>
                <a:cs typeface="+mn-lt"/>
              </a:rPr>
              <a:t>uma</a:t>
            </a:r>
            <a:r>
              <a:rPr lang="en-US">
                <a:ea typeface="Calibri"/>
                <a:cs typeface="+mn-lt"/>
              </a:rPr>
              <a:t> </a:t>
            </a:r>
            <a:r>
              <a:rPr lang="en-US" err="1">
                <a:ea typeface="Calibri"/>
                <a:cs typeface="+mn-lt"/>
              </a:rPr>
              <a:t>vez</a:t>
            </a:r>
            <a:r>
              <a:rPr lang="en-US">
                <a:ea typeface="Calibri"/>
                <a:cs typeface="+mn-lt"/>
              </a:rPr>
              <a:t>, para </a:t>
            </a:r>
            <a:r>
              <a:rPr lang="en-US" err="1">
                <a:ea typeface="Calibri"/>
                <a:cs typeface="+mn-lt"/>
              </a:rPr>
              <a:t>manter</a:t>
            </a:r>
            <a:r>
              <a:rPr lang="en-US">
                <a:ea typeface="Calibri"/>
                <a:cs typeface="+mn-lt"/>
              </a:rPr>
              <a:t> a </a:t>
            </a:r>
            <a:r>
              <a:rPr lang="en-US" err="1">
                <a:ea typeface="Calibri"/>
                <a:cs typeface="+mn-lt"/>
              </a:rPr>
              <a:t>privacidade</a:t>
            </a:r>
            <a:r>
              <a:rPr lang="en-US">
                <a:ea typeface="Calibri"/>
                <a:cs typeface="+mn-lt"/>
              </a:rPr>
              <a:t> das </a:t>
            </a:r>
            <a:r>
              <a:rPr lang="en-US" err="1">
                <a:ea typeface="Calibri"/>
                <a:cs typeface="+mn-lt"/>
              </a:rPr>
              <a:t>mesmas</a:t>
            </a:r>
          </a:p>
          <a:p>
            <a:endParaRPr lang="en-US">
              <a:ea typeface="Calibri"/>
              <a:cs typeface="+mn-lt"/>
            </a:endParaRPr>
          </a:p>
          <a:p>
            <a:r>
              <a:rPr lang="en-US">
                <a:ea typeface="Calibri"/>
                <a:cs typeface="Calibri"/>
              </a:rPr>
              <a:t>One Time Pad (</a:t>
            </a:r>
            <a:r>
              <a:rPr lang="en-US"/>
              <a:t>XOR entre a </a:t>
            </a:r>
            <a:r>
              <a:rPr lang="en-US" err="1"/>
              <a:t>chave</a:t>
            </a:r>
            <a:r>
              <a:rPr lang="en-US"/>
              <a:t> a ser </a:t>
            </a:r>
            <a:r>
              <a:rPr lang="en-US" err="1"/>
              <a:t>transportada</a:t>
            </a:r>
            <a:r>
              <a:rPr lang="en-US"/>
              <a:t> e a </a:t>
            </a:r>
            <a:r>
              <a:rPr lang="en-US" err="1"/>
              <a:t>chave</a:t>
            </a:r>
            <a:r>
              <a:rPr lang="en-US"/>
              <a:t> que ambos </a:t>
            </a:r>
            <a:r>
              <a:rPr lang="en-US" err="1"/>
              <a:t>os</a:t>
            </a:r>
            <a:r>
              <a:rPr lang="en-US"/>
              <a:t> KMSs </a:t>
            </a:r>
            <a:r>
              <a:rPr lang="en-US" err="1"/>
              <a:t>conhecem</a:t>
            </a:r>
            <a:r>
              <a:rPr lang="en-US"/>
              <a:t>)</a:t>
            </a:r>
            <a:endParaRPr lang="en-US">
              <a:ea typeface="Calibri"/>
              <a:cs typeface="Calibri"/>
            </a:endParaRPr>
          </a:p>
        </p:txBody>
      </p:sp>
      <p:sp>
        <p:nvSpPr>
          <p:cNvPr id="4" name="Slide Number Placeholder 3"/>
          <p:cNvSpPr>
            <a:spLocks noGrp="1"/>
          </p:cNvSpPr>
          <p:nvPr>
            <p:ph type="sldNum" sz="quarter" idx="5"/>
          </p:nvPr>
        </p:nvSpPr>
        <p:spPr/>
        <p:txBody>
          <a:bodyPr/>
          <a:lstStyle/>
          <a:p>
            <a:fld id="{8C22DA26-846E-4487-AC25-A9B34541F8C0}" type="slidenum">
              <a:rPr lang="en-US"/>
              <a:t>12</a:t>
            </a:fld>
            <a:endParaRPr lang="en-US"/>
          </a:p>
        </p:txBody>
      </p:sp>
    </p:spTree>
    <p:extLst>
      <p:ext uri="{BB962C8B-B14F-4D97-AF65-F5344CB8AC3E}">
        <p14:creationId xmlns:p14="http://schemas.microsoft.com/office/powerpoint/2010/main" val="5504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00711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60189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409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378249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19080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9589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90525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54039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91568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2831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7768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dirty="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3081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dirty="0"/>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336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2460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6602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423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1799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2355738"/>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077F8-EEED-E3D0-7917-4FD851A81A0D}"/>
              </a:ext>
            </a:extLst>
          </p:cNvPr>
          <p:cNvSpPr>
            <a:spLocks noGrp="1"/>
          </p:cNvSpPr>
          <p:nvPr>
            <p:ph type="ctrTitle"/>
          </p:nvPr>
        </p:nvSpPr>
        <p:spPr>
          <a:xfrm>
            <a:off x="730998" y="2376488"/>
            <a:ext cx="9796713" cy="1058378"/>
          </a:xfrm>
        </p:spPr>
        <p:txBody>
          <a:bodyPr vert="horz" lIns="91440" tIns="45720" rIns="91440" bIns="45720" rtlCol="0" anchor="b">
            <a:normAutofit fontScale="90000"/>
          </a:bodyPr>
          <a:lstStyle/>
          <a:p>
            <a:r>
              <a:rPr lang="en-US"/>
              <a:t>Milestone 3</a:t>
            </a:r>
            <a:br>
              <a:rPr lang="en-US"/>
            </a:br>
            <a:r>
              <a:rPr lang="en-US" sz="2400"/>
              <a:t>Key Management System for a QKD Network</a:t>
            </a:r>
            <a:endParaRPr lang="en-US"/>
          </a:p>
        </p:txBody>
      </p:sp>
      <p:sp>
        <p:nvSpPr>
          <p:cNvPr id="4" name="TextBox 3">
            <a:extLst>
              <a:ext uri="{FF2B5EF4-FFF2-40B4-BE49-F238E27FC236}">
                <a16:creationId xmlns:a16="http://schemas.microsoft.com/office/drawing/2014/main" id="{4B93528D-C51E-30CF-749B-15EEEDAEEECE}"/>
              </a:ext>
            </a:extLst>
          </p:cNvPr>
          <p:cNvSpPr txBox="1"/>
          <p:nvPr/>
        </p:nvSpPr>
        <p:spPr>
          <a:xfrm>
            <a:off x="9237357" y="4368671"/>
            <a:ext cx="4164698" cy="23911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pPr>
            <a:r>
              <a:rPr lang="en-US" sz="2200" b="1" cap="all">
                <a:solidFill>
                  <a:srgbClr val="EBEBEB"/>
                </a:solidFill>
                <a:ea typeface="+mn-lt"/>
                <a:cs typeface="+mn-lt"/>
              </a:rPr>
              <a:t>Group 7</a:t>
            </a:r>
            <a:r>
              <a:rPr lang="en-US" sz="2200" cap="all">
                <a:solidFill>
                  <a:srgbClr val="EBEBEB"/>
                </a:solidFill>
                <a:ea typeface="+mn-lt"/>
                <a:cs typeface="+mn-lt"/>
              </a:rPr>
              <a:t>:</a:t>
            </a:r>
          </a:p>
          <a:p>
            <a:pPr marL="342900" indent="-342900">
              <a:lnSpc>
                <a:spcPct val="90000"/>
              </a:lnSpc>
              <a:spcBef>
                <a:spcPts val="1000"/>
              </a:spcBef>
              <a:buFont typeface="Arial"/>
              <a:buChar char="•"/>
            </a:pPr>
            <a:r>
              <a:rPr lang="en-US" sz="1400" cap="all" err="1">
                <a:solidFill>
                  <a:srgbClr val="EBEBEB"/>
                </a:solidFill>
                <a:ea typeface="+mj-ea"/>
                <a:cs typeface="+mj-cs"/>
              </a:rPr>
              <a:t>GUilherme</a:t>
            </a:r>
            <a:r>
              <a:rPr lang="en-US" sz="1400" cap="all">
                <a:solidFill>
                  <a:srgbClr val="EBEBEB"/>
                </a:solidFill>
                <a:ea typeface="+mj-ea"/>
                <a:cs typeface="+mj-cs"/>
              </a:rPr>
              <a:t> Andrade</a:t>
            </a:r>
          </a:p>
          <a:p>
            <a:pPr marL="285750" indent="-285750">
              <a:lnSpc>
                <a:spcPct val="90000"/>
              </a:lnSpc>
              <a:spcBef>
                <a:spcPts val="1000"/>
              </a:spcBef>
              <a:buFont typeface="Arial"/>
              <a:buChar char="•"/>
            </a:pPr>
            <a:r>
              <a:rPr lang="en-US" sz="1400" cap="all">
                <a:solidFill>
                  <a:srgbClr val="EBEBEB"/>
                </a:solidFill>
                <a:ea typeface="+mj-ea"/>
                <a:cs typeface="+mj-cs"/>
              </a:rPr>
              <a:t> Guilherme Duarte</a:t>
            </a:r>
          </a:p>
          <a:p>
            <a:pPr marL="285750" indent="-285750">
              <a:lnSpc>
                <a:spcPct val="90000"/>
              </a:lnSpc>
              <a:spcBef>
                <a:spcPts val="1000"/>
              </a:spcBef>
              <a:buFont typeface="Arial"/>
              <a:buChar char="•"/>
            </a:pPr>
            <a:r>
              <a:rPr lang="en-US" sz="1400" cap="all">
                <a:solidFill>
                  <a:srgbClr val="EBEBEB"/>
                </a:solidFill>
                <a:ea typeface="+mj-ea"/>
                <a:cs typeface="+mj-cs"/>
              </a:rPr>
              <a:t> </a:t>
            </a:r>
            <a:r>
              <a:rPr lang="en-US" sz="1400" cap="all" err="1">
                <a:solidFill>
                  <a:srgbClr val="EBEBEB"/>
                </a:solidFill>
                <a:ea typeface="+mj-ea"/>
                <a:cs typeface="+mj-cs"/>
              </a:rPr>
              <a:t>JOão</a:t>
            </a:r>
            <a:r>
              <a:rPr lang="en-US" sz="1400" cap="all">
                <a:solidFill>
                  <a:srgbClr val="EBEBEB"/>
                </a:solidFill>
                <a:ea typeface="+mj-ea"/>
                <a:cs typeface="+mj-cs"/>
              </a:rPr>
              <a:t> Paulo Rodrigues</a:t>
            </a:r>
          </a:p>
          <a:p>
            <a:pPr marL="285750" indent="-285750">
              <a:lnSpc>
                <a:spcPct val="90000"/>
              </a:lnSpc>
              <a:spcBef>
                <a:spcPts val="1000"/>
              </a:spcBef>
              <a:buFont typeface="Arial"/>
              <a:buChar char="•"/>
            </a:pPr>
            <a:r>
              <a:rPr lang="en-US" sz="1400" cap="all">
                <a:solidFill>
                  <a:srgbClr val="EBEBEB"/>
                </a:solidFill>
                <a:ea typeface="+mj-ea"/>
                <a:cs typeface="+mj-cs"/>
              </a:rPr>
              <a:t> André </a:t>
            </a:r>
            <a:r>
              <a:rPr lang="en-US" sz="1400" cap="all" err="1">
                <a:solidFill>
                  <a:srgbClr val="EBEBEB"/>
                </a:solidFill>
                <a:ea typeface="+mj-ea"/>
                <a:cs typeface="+mj-cs"/>
              </a:rPr>
              <a:t>miragaia</a:t>
            </a:r>
            <a:endParaRPr lang="en-US" sz="1400" cap="all">
              <a:solidFill>
                <a:srgbClr val="EBEBEB"/>
              </a:solidFill>
              <a:ea typeface="+mj-ea"/>
              <a:cs typeface="+mj-cs"/>
            </a:endParaRPr>
          </a:p>
          <a:p>
            <a:pPr marL="285750" indent="-285750">
              <a:lnSpc>
                <a:spcPct val="90000"/>
              </a:lnSpc>
              <a:spcBef>
                <a:spcPts val="1000"/>
              </a:spcBef>
              <a:buFont typeface="Arial"/>
              <a:buChar char="•"/>
            </a:pPr>
            <a:r>
              <a:rPr lang="en-US" sz="1400" cap="all">
                <a:solidFill>
                  <a:srgbClr val="EBEBEB"/>
                </a:solidFill>
                <a:ea typeface="+mj-ea"/>
                <a:cs typeface="+mj-cs"/>
              </a:rPr>
              <a:t> Patricia Cardoso</a:t>
            </a:r>
          </a:p>
          <a:p>
            <a:pPr marL="285750" indent="-285750">
              <a:lnSpc>
                <a:spcPct val="90000"/>
              </a:lnSpc>
              <a:spcBef>
                <a:spcPts val="1000"/>
              </a:spcBef>
              <a:buFont typeface="Arial"/>
              <a:buChar char="•"/>
            </a:pPr>
            <a:r>
              <a:rPr lang="en-US" sz="1400" cap="all">
                <a:solidFill>
                  <a:srgbClr val="EBEBEB"/>
                </a:solidFill>
                <a:ea typeface="+mj-ea"/>
                <a:cs typeface="+mj-cs"/>
              </a:rPr>
              <a:t> Inês Santos</a:t>
            </a:r>
          </a:p>
          <a:p>
            <a:pPr marL="285750" indent="-285750">
              <a:lnSpc>
                <a:spcPct val="90000"/>
              </a:lnSpc>
              <a:spcBef>
                <a:spcPts val="1000"/>
              </a:spcBef>
              <a:buFont typeface="Arial"/>
              <a:buChar char="•"/>
            </a:pPr>
            <a:endParaRPr lang="en-US" sz="1400" cap="all">
              <a:solidFill>
                <a:srgbClr val="EBEBEB"/>
              </a:solidFill>
              <a:ea typeface="+mj-ea"/>
              <a:cs typeface="+mj-cs"/>
            </a:endParaRPr>
          </a:p>
        </p:txBody>
      </p:sp>
      <p:sp>
        <p:nvSpPr>
          <p:cNvPr id="34" name="Rectangle 33">
            <a:extLst>
              <a:ext uri="{FF2B5EF4-FFF2-40B4-BE49-F238E27FC236}">
                <a16:creationId xmlns:a16="http://schemas.microsoft.com/office/drawing/2014/main" id="{AA9FFBA2-F0B1-4379-BF93-5526B0B8F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DE797CC8-4175-4325-362D-F304394BBA8D}"/>
              </a:ext>
            </a:extLst>
          </p:cNvPr>
          <p:cNvSpPr txBox="1"/>
          <p:nvPr/>
        </p:nvSpPr>
        <p:spPr>
          <a:xfrm>
            <a:off x="209668" y="5568646"/>
            <a:ext cx="4166509" cy="14402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buClr>
                <a:schemeClr val="accent1"/>
              </a:buClr>
              <a:buSzPct val="80000"/>
            </a:pPr>
            <a:r>
              <a:rPr lang="en-US" b="1">
                <a:latin typeface="+mj-lt"/>
                <a:ea typeface="+mj-ea"/>
                <a:cs typeface="+mj-cs"/>
              </a:rPr>
              <a:t> </a:t>
            </a:r>
            <a:r>
              <a:rPr lang="en-US" sz="2200" b="1" cap="all">
                <a:solidFill>
                  <a:srgbClr val="EBEBEB"/>
                </a:solidFill>
                <a:ea typeface="+mn-lt"/>
                <a:cs typeface="+mn-lt"/>
              </a:rPr>
              <a:t>supervisors:</a:t>
            </a:r>
            <a:endParaRPr lang="en-US" b="1">
              <a:ea typeface="+mj-ea"/>
              <a:cs typeface="+mj-cs"/>
            </a:endParaRPr>
          </a:p>
          <a:p>
            <a:pPr marL="342900" indent="-342900">
              <a:lnSpc>
                <a:spcPct val="90000"/>
              </a:lnSpc>
              <a:spcBef>
                <a:spcPts val="1000"/>
              </a:spcBef>
              <a:buFont typeface="Arial"/>
              <a:buChar char="•"/>
            </a:pPr>
            <a:r>
              <a:rPr lang="en-US" sz="1400" cap="all" err="1">
                <a:solidFill>
                  <a:srgbClr val="EBEBEB"/>
                </a:solidFill>
                <a:latin typeface="+mj-lt"/>
                <a:ea typeface="+mj-ea"/>
                <a:cs typeface="+mj-cs"/>
              </a:rPr>
              <a:t>ArMando</a:t>
            </a:r>
            <a:r>
              <a:rPr lang="en-US" sz="1400" cap="all">
                <a:solidFill>
                  <a:srgbClr val="EBEBEB"/>
                </a:solidFill>
                <a:latin typeface="+mj-lt"/>
                <a:ea typeface="+mj-ea"/>
                <a:cs typeface="+mj-cs"/>
              </a:rPr>
              <a:t> Pinto</a:t>
            </a:r>
            <a:endParaRPr lang="en-US" sz="2200" cap="all">
              <a:solidFill>
                <a:srgbClr val="EBEBEB"/>
              </a:solidFill>
              <a:latin typeface="+mj-lt"/>
              <a:ea typeface="+mj-ea"/>
              <a:cs typeface="+mj-cs"/>
            </a:endParaRPr>
          </a:p>
          <a:p>
            <a:pPr marL="342900" indent="-342900">
              <a:lnSpc>
                <a:spcPct val="90000"/>
              </a:lnSpc>
              <a:spcBef>
                <a:spcPts val="1000"/>
              </a:spcBef>
              <a:buFont typeface="Arial"/>
              <a:buChar char="•"/>
            </a:pPr>
            <a:r>
              <a:rPr lang="en-US" sz="1400" cap="all">
                <a:solidFill>
                  <a:srgbClr val="EBEBEB"/>
                </a:solidFill>
                <a:latin typeface="+mj-lt"/>
                <a:ea typeface="+mj-ea"/>
                <a:cs typeface="+mj-cs"/>
              </a:rPr>
              <a:t>Diogo Matos</a:t>
            </a:r>
          </a:p>
          <a:p>
            <a:pPr marL="285750" indent="-285750">
              <a:spcBef>
                <a:spcPts val="1000"/>
              </a:spcBef>
              <a:buClr>
                <a:schemeClr val="accent1"/>
              </a:buClr>
              <a:buSzPct val="80000"/>
              <a:buFont typeface="Arial" charset="2"/>
              <a:buChar char="•"/>
            </a:pPr>
            <a:endParaRPr lang="en-US">
              <a:latin typeface="+mj-lt"/>
              <a:ea typeface="+mj-ea"/>
              <a:cs typeface="+mj-cs"/>
            </a:endParaRPr>
          </a:p>
          <a:p>
            <a:pPr>
              <a:spcBef>
                <a:spcPts val="1000"/>
              </a:spcBef>
              <a:buClr>
                <a:schemeClr val="accent1"/>
              </a:buClr>
              <a:buSzPct val="80000"/>
            </a:pPr>
            <a:endParaRPr lang="en-US">
              <a:latin typeface="+mj-lt"/>
              <a:ea typeface="+mj-ea"/>
              <a:cs typeface="+mj-cs"/>
            </a:endParaRPr>
          </a:p>
          <a:p>
            <a:pPr marL="285750" indent="-285750">
              <a:spcBef>
                <a:spcPts val="1000"/>
              </a:spcBef>
              <a:buClr>
                <a:schemeClr val="accent1"/>
              </a:buClr>
              <a:buSzPct val="80000"/>
              <a:buFont typeface="Arial" charset="2"/>
              <a:buChar char="•"/>
            </a:pPr>
            <a:endParaRPr lang="en-US">
              <a:latin typeface="+mj-lt"/>
              <a:ea typeface="+mj-ea"/>
              <a:cs typeface="+mj-cs"/>
            </a:endParaRPr>
          </a:p>
        </p:txBody>
      </p:sp>
      <p:sp>
        <p:nvSpPr>
          <p:cNvPr id="7" name="Slide Number Placeholder 3">
            <a:extLst>
              <a:ext uri="{FF2B5EF4-FFF2-40B4-BE49-F238E27FC236}">
                <a16:creationId xmlns:a16="http://schemas.microsoft.com/office/drawing/2014/main" id="{B231FE93-C957-AC99-DD0D-27181575819B}"/>
              </a:ext>
            </a:extLst>
          </p:cNvPr>
          <p:cNvSpPr>
            <a:spLocks noGrp="1"/>
          </p:cNvSpPr>
          <p:nvPr>
            <p:ph type="sldNum" sz="quarter" idx="12"/>
          </p:nvPr>
        </p:nvSpPr>
        <p:spPr>
          <a:xfrm>
            <a:off x="10352540" y="295729"/>
            <a:ext cx="838199" cy="767687"/>
          </a:xfrm>
        </p:spPr>
        <p:txBody>
          <a:bodyPr>
            <a:normAutofit/>
          </a:bodyPr>
          <a:lstStyle/>
          <a:p>
            <a:pPr>
              <a:spcAft>
                <a:spcPts val="600"/>
              </a:spcAft>
            </a:pPr>
            <a:r>
              <a:rPr lang="pt-PT">
                <a:solidFill>
                  <a:srgbClr val="FFFFFF"/>
                </a:solidFill>
              </a:rPr>
              <a:t>1</a:t>
            </a:r>
          </a:p>
        </p:txBody>
      </p:sp>
    </p:spTree>
    <p:extLst>
      <p:ext uri="{BB962C8B-B14F-4D97-AF65-F5344CB8AC3E}">
        <p14:creationId xmlns:p14="http://schemas.microsoft.com/office/powerpoint/2010/main" val="121727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BE73F7-A050-D427-CE24-2DFA5885A8B2}"/>
              </a:ext>
            </a:extLst>
          </p:cNvPr>
          <p:cNvSpPr>
            <a:spLocks noGrp="1"/>
          </p:cNvSpPr>
          <p:nvPr>
            <p:ph type="title"/>
          </p:nvPr>
        </p:nvSpPr>
        <p:spPr>
          <a:xfrm>
            <a:off x="491860" y="219448"/>
            <a:ext cx="4166510" cy="586593"/>
          </a:xfrm>
        </p:spPr>
        <p:txBody>
          <a:bodyPr vert="horz" lIns="91440" tIns="45720" rIns="91440" bIns="45720" rtlCol="0" anchor="t">
            <a:normAutofit/>
          </a:bodyPr>
          <a:lstStyle/>
          <a:p>
            <a:pPr>
              <a:lnSpc>
                <a:spcPct val="90000"/>
              </a:lnSpc>
            </a:pPr>
            <a:r>
              <a:rPr lang="en-US" sz="3600"/>
              <a:t>IP Tunnel</a:t>
            </a:r>
          </a:p>
        </p:txBody>
      </p:sp>
      <p:sp>
        <p:nvSpPr>
          <p:cNvPr id="15"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7" name="Rectangle 16">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1" name="Rectangle 20">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Slide Number Placeholder 2">
            <a:extLst>
              <a:ext uri="{FF2B5EF4-FFF2-40B4-BE49-F238E27FC236}">
                <a16:creationId xmlns:a16="http://schemas.microsoft.com/office/drawing/2014/main" id="{D773CAB7-932B-0C9C-E03C-B1DF7D91221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11</a:t>
            </a:r>
          </a:p>
        </p:txBody>
      </p:sp>
      <p:sp>
        <p:nvSpPr>
          <p:cNvPr id="3" name="TextBox 2">
            <a:extLst>
              <a:ext uri="{FF2B5EF4-FFF2-40B4-BE49-F238E27FC236}">
                <a16:creationId xmlns:a16="http://schemas.microsoft.com/office/drawing/2014/main" id="{5F92A0D2-13A2-05BF-58D6-20954B2C9A26}"/>
              </a:ext>
            </a:extLst>
          </p:cNvPr>
          <p:cNvSpPr txBox="1"/>
          <p:nvPr/>
        </p:nvSpPr>
        <p:spPr>
          <a:xfrm>
            <a:off x="491496" y="878261"/>
            <a:ext cx="4586795"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main functions of this block is:</a:t>
            </a:r>
          </a:p>
          <a:p>
            <a:endParaRPr lang="en-US">
              <a:ea typeface="+mn-lt"/>
              <a:cs typeface="+mn-lt"/>
            </a:endParaRPr>
          </a:p>
          <a:p>
            <a:pPr marL="742950" lvl="1" indent="-285750">
              <a:buFont typeface="Courier New"/>
              <a:buChar char="o"/>
            </a:pPr>
            <a:r>
              <a:rPr lang="en-US">
                <a:ea typeface="+mn-lt"/>
                <a:cs typeface="+mn-lt"/>
              </a:rPr>
              <a:t>Data Encapsulation</a:t>
            </a:r>
            <a:endParaRPr lang="en-US"/>
          </a:p>
          <a:p>
            <a:pPr marL="285750" indent="-285750">
              <a:buFont typeface="Arial"/>
              <a:buChar char="•"/>
            </a:pPr>
            <a:endParaRPr lang="en-US" b="1">
              <a:ea typeface="+mn-lt"/>
              <a:cs typeface="+mn-lt"/>
            </a:endParaRPr>
          </a:p>
          <a:p>
            <a:pPr marL="742950" lvl="1" indent="-285750">
              <a:buFont typeface="Courier New"/>
              <a:buChar char="o"/>
            </a:pPr>
            <a:r>
              <a:rPr lang="en-US">
                <a:ea typeface="+mn-lt"/>
                <a:cs typeface="+mn-lt"/>
              </a:rPr>
              <a:t>Transmission Across the Network</a:t>
            </a:r>
            <a:endParaRPr lang="en-US"/>
          </a:p>
          <a:p>
            <a:pPr marL="285750" indent="-285750">
              <a:buFont typeface="Arial"/>
              <a:buChar char="•"/>
            </a:pPr>
            <a:endParaRPr lang="en-US" b="1"/>
          </a:p>
          <a:p>
            <a:pPr marL="742950" lvl="1" indent="-285750">
              <a:buFont typeface="Courier New"/>
              <a:buChar char="o"/>
            </a:pPr>
            <a:r>
              <a:rPr lang="en-US">
                <a:ea typeface="+mn-lt"/>
                <a:cs typeface="+mn-lt"/>
              </a:rPr>
              <a:t>Data Decapsulation</a:t>
            </a:r>
            <a:endParaRPr lang="en-US"/>
          </a:p>
          <a:p>
            <a:pPr marL="285750" indent="-285750">
              <a:buFont typeface="Arial"/>
              <a:buChar char="•"/>
            </a:pPr>
            <a:endParaRPr lang="en-US" b="1"/>
          </a:p>
          <a:p>
            <a:pPr marL="285750" indent="-285750">
              <a:buFont typeface="Arial"/>
              <a:buChar char="•"/>
            </a:pPr>
            <a:endParaRPr lang="en-US" b="1"/>
          </a:p>
          <a:p>
            <a:r>
              <a:rPr lang="en-US" b="1"/>
              <a:t>Signals of IP Tunnel: </a:t>
            </a:r>
          </a:p>
          <a:p>
            <a:pPr marL="742950" lvl="1" indent="-285750">
              <a:buFont typeface="Courier New"/>
              <a:buChar char="o"/>
            </a:pPr>
            <a:endParaRPr lang="en-US" b="1">
              <a:ea typeface="+mn-lt"/>
              <a:cs typeface="+mn-lt"/>
            </a:endParaRPr>
          </a:p>
          <a:p>
            <a:pPr marL="742950" lvl="1" indent="-285750">
              <a:buFont typeface="Courier New"/>
              <a:buChar char="o"/>
            </a:pPr>
            <a:r>
              <a:rPr lang="en-US" b="1">
                <a:ea typeface="+mn-lt"/>
                <a:cs typeface="+mn-lt"/>
              </a:rPr>
              <a:t>Transmitter(TX):</a:t>
            </a:r>
          </a:p>
          <a:p>
            <a:pPr marL="1200150" lvl="2" indent="-285750">
              <a:buFont typeface="Wingdings"/>
              <a:buChar char="§"/>
            </a:pPr>
            <a:r>
              <a:rPr lang="en-US" b="1">
                <a:ea typeface="+mn-lt"/>
                <a:cs typeface="+mn-lt"/>
              </a:rPr>
              <a:t>Input Signal: </a:t>
            </a:r>
            <a:r>
              <a:rPr lang="en-US">
                <a:ea typeface="+mn-lt"/>
                <a:cs typeface="+mn-lt"/>
              </a:rPr>
              <a:t>Handler Message signal with the response's messages</a:t>
            </a:r>
            <a:endParaRPr lang="en-US"/>
          </a:p>
          <a:p>
            <a:pPr marL="1200150" lvl="2" indent="-285750">
              <a:buFont typeface="Wingdings"/>
              <a:buChar char="§"/>
            </a:pPr>
            <a:endParaRPr lang="en-US">
              <a:ea typeface="+mn-lt"/>
              <a:cs typeface="+mn-lt"/>
            </a:endParaRPr>
          </a:p>
          <a:p>
            <a:pPr marL="742950" lvl="1" indent="-285750">
              <a:buFont typeface="Courier New"/>
              <a:buChar char="o"/>
            </a:pPr>
            <a:r>
              <a:rPr lang="en-US" b="1">
                <a:ea typeface="+mn-lt"/>
                <a:cs typeface="+mn-lt"/>
              </a:rPr>
              <a:t>Receiver(RX):</a:t>
            </a:r>
          </a:p>
          <a:p>
            <a:pPr marL="1200150" lvl="2" indent="-285750">
              <a:buFont typeface="Wingdings"/>
              <a:buChar char="§"/>
            </a:pPr>
            <a:r>
              <a:rPr lang="en-US" b="1">
                <a:ea typeface="+mn-lt"/>
                <a:cs typeface="+mn-lt"/>
              </a:rPr>
              <a:t>Output Signal</a:t>
            </a:r>
            <a:r>
              <a:rPr lang="en-US">
                <a:ea typeface="+mn-lt"/>
                <a:cs typeface="+mn-lt"/>
              </a:rPr>
              <a:t>: Handler Message signal with the request's messages</a:t>
            </a:r>
            <a:endParaRPr lang="en-US"/>
          </a:p>
          <a:p>
            <a:endParaRPr lang="en-US" b="1"/>
          </a:p>
          <a:p>
            <a:pPr lvl="1"/>
            <a:endParaRPr lang="en-US"/>
          </a:p>
          <a:p>
            <a:pPr lvl="1"/>
            <a:endParaRPr lang="en-US"/>
          </a:p>
        </p:txBody>
      </p:sp>
      <p:pic>
        <p:nvPicPr>
          <p:cNvPr id="2" name="Picture 1" descr="A long corridor with lights&#10;&#10;Description automatically generated">
            <a:extLst>
              <a:ext uri="{FF2B5EF4-FFF2-40B4-BE49-F238E27FC236}">
                <a16:creationId xmlns:a16="http://schemas.microsoft.com/office/drawing/2014/main" id="{53CCAF2E-6285-C264-86C8-323A8706A055}"/>
              </a:ext>
            </a:extLst>
          </p:cNvPr>
          <p:cNvPicPr>
            <a:picLocks noChangeAspect="1"/>
          </p:cNvPicPr>
          <p:nvPr/>
        </p:nvPicPr>
        <p:blipFill>
          <a:blip r:embed="rId3"/>
          <a:stretch>
            <a:fillRect/>
          </a:stretch>
        </p:blipFill>
        <p:spPr>
          <a:xfrm>
            <a:off x="5816405" y="1683875"/>
            <a:ext cx="5957455" cy="39749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595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BE73F7-A050-D427-CE24-2DFA5885A8B2}"/>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a:t>ETSI004 BLOCK</a:t>
            </a:r>
          </a:p>
        </p:txBody>
      </p:sp>
      <p:sp>
        <p:nvSpPr>
          <p:cNvPr id="3" name="TextBox 2">
            <a:extLst>
              <a:ext uri="{FF2B5EF4-FFF2-40B4-BE49-F238E27FC236}">
                <a16:creationId xmlns:a16="http://schemas.microsoft.com/office/drawing/2014/main" id="{9279D04E-7E58-575B-D57F-A9688D4B7FB7}"/>
              </a:ext>
            </a:extLst>
          </p:cNvPr>
          <p:cNvSpPr txBox="1"/>
          <p:nvPr/>
        </p:nvSpPr>
        <p:spPr>
          <a:xfrm>
            <a:off x="551466" y="1614377"/>
            <a:ext cx="5616216" cy="48398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nSpc>
                <a:spcPct val="90000"/>
              </a:lnSpc>
              <a:spcBef>
                <a:spcPts val="1000"/>
              </a:spcBef>
              <a:buClr>
                <a:schemeClr val="accent1"/>
              </a:buClr>
              <a:buSzPct val="80000"/>
              <a:buFont typeface="Wingdings 3" charset="2"/>
              <a:buChar char=""/>
            </a:pPr>
            <a:r>
              <a:rPr lang="en-US" sz="1600">
                <a:latin typeface="+mj-lt"/>
                <a:ea typeface="+mj-ea"/>
                <a:cs typeface="+mj-cs"/>
              </a:rPr>
              <a:t>Implements the basic logic that will handle the requests and responses, using an ETSI004 library to generate them. </a:t>
            </a:r>
          </a:p>
          <a:p>
            <a:pPr marL="285750" indent="-285750">
              <a:lnSpc>
                <a:spcPct val="90000"/>
              </a:lnSpc>
              <a:spcBef>
                <a:spcPts val="1000"/>
              </a:spcBef>
              <a:buClr>
                <a:schemeClr val="accent1"/>
              </a:buClr>
              <a:buSzPct val="80000"/>
              <a:buFont typeface="Wingdings 3" charset="2"/>
              <a:buChar char=""/>
            </a:pPr>
            <a:endParaRPr lang="en-US" sz="1600">
              <a:latin typeface="+mj-lt"/>
              <a:ea typeface="+mj-ea"/>
              <a:cs typeface="+mj-cs"/>
            </a:endParaRPr>
          </a:p>
          <a:p>
            <a:pPr marL="742950" lvl="1" indent="-285750">
              <a:lnSpc>
                <a:spcPct val="90000"/>
              </a:lnSpc>
              <a:spcBef>
                <a:spcPts val="1000"/>
              </a:spcBef>
              <a:buClr>
                <a:schemeClr val="accent1"/>
              </a:buClr>
              <a:buSzPct val="80000"/>
              <a:buFont typeface="Wingdings 3" charset="2"/>
              <a:buChar char=""/>
            </a:pPr>
            <a:r>
              <a:rPr lang="en-US" sz="1600" b="1">
                <a:latin typeface="+mj-lt"/>
                <a:ea typeface="+mj-ea"/>
                <a:cs typeface="+mj-cs"/>
              </a:rPr>
              <a:t>Transmitter(Tx): ​</a:t>
            </a:r>
          </a:p>
          <a:p>
            <a:pPr marL="1200150" lvl="2" indent="-285750">
              <a:lnSpc>
                <a:spcPct val="90000"/>
              </a:lnSpc>
              <a:spcBef>
                <a:spcPts val="1000"/>
              </a:spcBef>
              <a:buClr>
                <a:schemeClr val="accent1"/>
              </a:buClr>
              <a:buSzPct val="80000"/>
              <a:buFont typeface="Wingdings 3" charset="2"/>
              <a:buChar char=""/>
            </a:pPr>
            <a:r>
              <a:rPr lang="en-US" sz="1600" b="1">
                <a:latin typeface="+mj-lt"/>
                <a:ea typeface="+mj-ea"/>
                <a:cs typeface="+mj-cs"/>
              </a:rPr>
              <a:t>Input Signal:</a:t>
            </a:r>
            <a:r>
              <a:rPr lang="en-US" sz="1600">
                <a:latin typeface="+mj-lt"/>
                <a:ea typeface="+mj-ea"/>
                <a:cs typeface="+mj-cs"/>
              </a:rPr>
              <a:t> Handler Message signal with the response from reconciliation</a:t>
            </a:r>
          </a:p>
          <a:p>
            <a:pPr marL="1200150" lvl="2" indent="-285750">
              <a:lnSpc>
                <a:spcPct val="90000"/>
              </a:lnSpc>
              <a:spcBef>
                <a:spcPts val="1000"/>
              </a:spcBef>
              <a:buClr>
                <a:schemeClr val="accent1"/>
              </a:buClr>
              <a:buSzPct val="80000"/>
              <a:buFont typeface="Wingdings 3" charset="2"/>
              <a:buChar char=""/>
            </a:pPr>
            <a:r>
              <a:rPr lang="en-US" sz="1600" b="1">
                <a:latin typeface="+mj-lt"/>
                <a:ea typeface="+mj-ea"/>
                <a:cs typeface="+mj-cs"/>
              </a:rPr>
              <a:t>Output Signals:</a:t>
            </a:r>
            <a:r>
              <a:rPr lang="en-US" sz="1600">
                <a:latin typeface="+mj-lt"/>
                <a:ea typeface="+mj-ea"/>
                <a:cs typeface="+mj-cs"/>
              </a:rPr>
              <a:t> Handler Message signal with request to reconciliation;</a:t>
            </a:r>
            <a:br>
              <a:rPr lang="en-US" sz="1600">
                <a:latin typeface="+mj-lt"/>
                <a:ea typeface="+mj-ea"/>
                <a:cs typeface="+mj-cs"/>
              </a:rPr>
            </a:br>
            <a:r>
              <a:rPr lang="en-US" sz="1600">
                <a:latin typeface="+mj-lt"/>
                <a:ea typeface="+mj-ea"/>
                <a:cs typeface="+mj-cs"/>
              </a:rPr>
              <a:t>Binary signal with key retrieved in Input Signal</a:t>
            </a:r>
          </a:p>
          <a:p>
            <a:pPr marL="742950" lvl="1" indent="-285750">
              <a:lnSpc>
                <a:spcPct val="90000"/>
              </a:lnSpc>
              <a:spcBef>
                <a:spcPts val="1000"/>
              </a:spcBef>
              <a:buClr>
                <a:schemeClr val="accent1"/>
              </a:buClr>
              <a:buSzPct val="80000"/>
              <a:buFont typeface="Wingdings 3" charset="2"/>
              <a:buChar char=""/>
            </a:pPr>
            <a:r>
              <a:rPr lang="en-US" sz="1600" b="1">
                <a:latin typeface="+mj-lt"/>
                <a:ea typeface="+mj-ea"/>
                <a:cs typeface="+mj-cs"/>
              </a:rPr>
              <a:t>Receiver(RX): ​</a:t>
            </a:r>
          </a:p>
          <a:p>
            <a:pPr marL="1200150" lvl="2" indent="-285750">
              <a:lnSpc>
                <a:spcPct val="90000"/>
              </a:lnSpc>
              <a:spcBef>
                <a:spcPts val="1000"/>
              </a:spcBef>
              <a:buClr>
                <a:schemeClr val="accent1"/>
              </a:buClr>
              <a:buSzPct val="80000"/>
              <a:buFont typeface="Wingdings 3" charset="2"/>
              <a:buChar char=""/>
            </a:pPr>
            <a:r>
              <a:rPr lang="en-US" sz="1600" b="1">
                <a:latin typeface="+mj-lt"/>
                <a:ea typeface="+mj-ea"/>
                <a:cs typeface="+mj-cs"/>
              </a:rPr>
              <a:t>Input Signals: </a:t>
            </a:r>
            <a:r>
              <a:rPr lang="en-US" sz="1600">
                <a:latin typeface="+mj-lt"/>
                <a:ea typeface="+mj-ea"/>
                <a:cs typeface="+mj-cs"/>
              </a:rPr>
              <a:t>Handler Message signal with the request received;</a:t>
            </a:r>
            <a:br>
              <a:rPr lang="en-US" sz="1600">
                <a:latin typeface="+mj-lt"/>
                <a:ea typeface="+mj-ea"/>
                <a:cs typeface="+mj-cs"/>
              </a:rPr>
            </a:br>
            <a:r>
              <a:rPr lang="en-US" sz="1600">
                <a:latin typeface="+mj-lt"/>
                <a:ea typeface="+mj-ea"/>
                <a:cs typeface="+mj-cs"/>
              </a:rPr>
              <a:t>Binary signal with key read from the file</a:t>
            </a:r>
          </a:p>
          <a:p>
            <a:pPr marL="1200150" lvl="2" indent="-285750">
              <a:lnSpc>
                <a:spcPct val="90000"/>
              </a:lnSpc>
              <a:spcBef>
                <a:spcPts val="1000"/>
              </a:spcBef>
              <a:buClr>
                <a:schemeClr val="accent1"/>
              </a:buClr>
              <a:buSzPct val="80000"/>
              <a:buFont typeface="Wingdings 3" charset="2"/>
              <a:buChar char=""/>
            </a:pPr>
            <a:r>
              <a:rPr lang="en-US" sz="1600" b="1">
                <a:latin typeface="+mj-lt"/>
                <a:ea typeface="+mj-ea"/>
                <a:cs typeface="+mj-cs"/>
              </a:rPr>
              <a:t>Output Signals: </a:t>
            </a:r>
            <a:r>
              <a:rPr lang="en-US" sz="1600">
                <a:latin typeface="+mj-lt"/>
                <a:ea typeface="+mj-ea"/>
                <a:cs typeface="+mj-cs"/>
              </a:rPr>
              <a:t>Handler Message signal with the response to KMS</a:t>
            </a:r>
          </a:p>
          <a:p>
            <a:pPr>
              <a:lnSpc>
                <a:spcPct val="90000"/>
              </a:lnSpc>
              <a:spcBef>
                <a:spcPts val="1000"/>
              </a:spcBef>
              <a:buClr>
                <a:schemeClr val="accent1"/>
              </a:buClr>
              <a:buSzPct val="80000"/>
              <a:buFont typeface="Wingdings 3" charset="2"/>
              <a:buChar char=""/>
            </a:pPr>
            <a:endParaRPr lang="en-US" sz="1600">
              <a:latin typeface="+mj-lt"/>
              <a:ea typeface="+mj-ea"/>
              <a:cs typeface="+mj-cs"/>
            </a:endParaRPr>
          </a:p>
          <a:p>
            <a:pPr>
              <a:lnSpc>
                <a:spcPct val="90000"/>
              </a:lnSpc>
              <a:spcBef>
                <a:spcPts val="1000"/>
              </a:spcBef>
              <a:buClr>
                <a:schemeClr val="accent1"/>
              </a:buClr>
              <a:buSzPct val="80000"/>
              <a:buFont typeface="Wingdings 3" charset="2"/>
              <a:buChar char=""/>
            </a:pPr>
            <a:endParaRPr lang="en-US" sz="1600">
              <a:latin typeface="+mj-lt"/>
              <a:ea typeface="+mj-ea"/>
              <a:cs typeface="+mj-cs"/>
            </a:endParaRPr>
          </a:p>
          <a:p>
            <a:pPr>
              <a:lnSpc>
                <a:spcPct val="90000"/>
              </a:lnSpc>
              <a:spcBef>
                <a:spcPts val="1000"/>
              </a:spcBef>
              <a:buClr>
                <a:schemeClr val="accent1"/>
              </a:buClr>
              <a:buSzPct val="80000"/>
              <a:buFont typeface="Wingdings 3" charset="2"/>
              <a:buChar char=""/>
            </a:pPr>
            <a:endParaRPr lang="en-US" sz="1600">
              <a:latin typeface="+mj-lt"/>
              <a:ea typeface="+mj-ea"/>
              <a:cs typeface="+mj-cs"/>
            </a:endParaRPr>
          </a:p>
        </p:txBody>
      </p:sp>
      <p:sp>
        <p:nvSpPr>
          <p:cNvPr id="26" name="Freeform 31">
            <a:extLst>
              <a:ext uri="{FF2B5EF4-FFF2-40B4-BE49-F238E27FC236}">
                <a16:creationId xmlns:a16="http://schemas.microsoft.com/office/drawing/2014/main" id="{1F7E4252-2F8C-4EA5-8B25-80F4D86EE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Rectangle 27">
            <a:extLst>
              <a:ext uri="{FF2B5EF4-FFF2-40B4-BE49-F238E27FC236}">
                <a16:creationId xmlns:a16="http://schemas.microsoft.com/office/drawing/2014/main" id="{1AE682A4-5C0C-437A-88CB-93903D449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
            <a:extLst>
              <a:ext uri="{FF2B5EF4-FFF2-40B4-BE49-F238E27FC236}">
                <a16:creationId xmlns:a16="http://schemas.microsoft.com/office/drawing/2014/main" id="{BCB0AB8E-3445-441A-B43E-CED27841E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3" name="Slide Number Placeholder 2">
            <a:extLst>
              <a:ext uri="{FF2B5EF4-FFF2-40B4-BE49-F238E27FC236}">
                <a16:creationId xmlns:a16="http://schemas.microsoft.com/office/drawing/2014/main" id="{D773CAB7-932B-0C9C-E03C-B1DF7D91221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11</a:t>
            </a:r>
          </a:p>
        </p:txBody>
      </p:sp>
      <p:pic>
        <p:nvPicPr>
          <p:cNvPr id="2" name="Picture 1" descr="A diagram of a key process&#10;&#10;Description automatically generated">
            <a:extLst>
              <a:ext uri="{FF2B5EF4-FFF2-40B4-BE49-F238E27FC236}">
                <a16:creationId xmlns:a16="http://schemas.microsoft.com/office/drawing/2014/main" id="{4500A55D-E9E9-5C68-15AB-D34E2CAA8C0D}"/>
              </a:ext>
            </a:extLst>
          </p:cNvPr>
          <p:cNvPicPr>
            <a:picLocks noChangeAspect="1"/>
          </p:cNvPicPr>
          <p:nvPr/>
        </p:nvPicPr>
        <p:blipFill>
          <a:blip r:embed="rId3"/>
          <a:stretch>
            <a:fillRect/>
          </a:stretch>
        </p:blipFill>
        <p:spPr>
          <a:xfrm>
            <a:off x="7563742" y="1817042"/>
            <a:ext cx="3980139" cy="3223912"/>
          </a:xfrm>
          <a:prstGeom prst="rect">
            <a:avLst/>
          </a:prstGeom>
          <a:ln>
            <a:noFill/>
          </a:ln>
          <a:effectLst>
            <a:outerShdw blurRad="190500" algn="tl" rotWithShape="0">
              <a:srgbClr val="000000">
                <a:alpha val="70000"/>
              </a:srgbClr>
            </a:outerShdw>
          </a:effectLst>
        </p:spPr>
      </p:pic>
      <p:sp>
        <p:nvSpPr>
          <p:cNvPr id="32" name="Rectangle 31">
            <a:extLst>
              <a:ext uri="{FF2B5EF4-FFF2-40B4-BE49-F238E27FC236}">
                <a16:creationId xmlns:a16="http://schemas.microsoft.com/office/drawing/2014/main" id="{60202AA6-BAFE-417F-904D-4F7027D36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2">
            <a:extLst>
              <a:ext uri="{FF2B5EF4-FFF2-40B4-BE49-F238E27FC236}">
                <a16:creationId xmlns:a16="http://schemas.microsoft.com/office/drawing/2014/main" id="{85A13059-6A46-4954-CCF3-4CEA2D597CC5}"/>
              </a:ext>
            </a:extLst>
          </p:cNvPr>
          <p:cNvSpPr txBox="1">
            <a:spLocks/>
          </p:cNvSpPr>
          <p:nvPr/>
        </p:nvSpPr>
        <p:spPr>
          <a:xfrm>
            <a:off x="10392051" y="299962"/>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US"/>
              <a:t>11</a:t>
            </a:r>
          </a:p>
        </p:txBody>
      </p:sp>
    </p:spTree>
    <p:extLst>
      <p:ext uri="{BB962C8B-B14F-4D97-AF65-F5344CB8AC3E}">
        <p14:creationId xmlns:p14="http://schemas.microsoft.com/office/powerpoint/2010/main" val="325217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563-7330-BDF2-795C-85E06858D121}"/>
              </a:ext>
            </a:extLst>
          </p:cNvPr>
          <p:cNvSpPr>
            <a:spLocks noGrp="1"/>
          </p:cNvSpPr>
          <p:nvPr>
            <p:ph type="title"/>
          </p:nvPr>
        </p:nvSpPr>
        <p:spPr>
          <a:xfrm>
            <a:off x="589553" y="500617"/>
            <a:ext cx="5616217" cy="1622321"/>
          </a:xfrm>
        </p:spPr>
        <p:txBody>
          <a:bodyPr vert="horz" lIns="91440" tIns="45720" rIns="91440" bIns="45720" rtlCol="0">
            <a:normAutofit/>
          </a:bodyPr>
          <a:lstStyle/>
          <a:p>
            <a:r>
              <a:rPr lang="en-US"/>
              <a:t>Reconciliation Emulator</a:t>
            </a:r>
          </a:p>
        </p:txBody>
      </p:sp>
      <p:sp>
        <p:nvSpPr>
          <p:cNvPr id="45" name="Freeform 31">
            <a:extLst>
              <a:ext uri="{FF2B5EF4-FFF2-40B4-BE49-F238E27FC236}">
                <a16:creationId xmlns:a16="http://schemas.microsoft.com/office/drawing/2014/main" id="{1F7E4252-2F8C-4EA5-8B25-80F4D86EE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7" name="Rectangle 46">
            <a:extLst>
              <a:ext uri="{FF2B5EF4-FFF2-40B4-BE49-F238E27FC236}">
                <a16:creationId xmlns:a16="http://schemas.microsoft.com/office/drawing/2014/main" id="{1AE682A4-5C0C-437A-88CB-93903D449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
            <a:extLst>
              <a:ext uri="{FF2B5EF4-FFF2-40B4-BE49-F238E27FC236}">
                <a16:creationId xmlns:a16="http://schemas.microsoft.com/office/drawing/2014/main" id="{BCB0AB8E-3445-441A-B43E-CED27841E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6" name="Slide Number Placeholder 2">
            <a:extLst>
              <a:ext uri="{FF2B5EF4-FFF2-40B4-BE49-F238E27FC236}">
                <a16:creationId xmlns:a16="http://schemas.microsoft.com/office/drawing/2014/main" id="{A5715860-C544-A970-2A08-9BB2C2010FDF}"/>
              </a:ext>
            </a:extLst>
          </p:cNvPr>
          <p:cNvSpPr>
            <a:spLocks noGrp="1"/>
          </p:cNvSpPr>
          <p:nvPr>
            <p:ph type="sldNum" sz="quarter" idx="12"/>
          </p:nvPr>
        </p:nvSpPr>
        <p:spPr>
          <a:xfrm>
            <a:off x="10352540" y="295729"/>
            <a:ext cx="838199" cy="767687"/>
          </a:xfrm>
        </p:spPr>
        <p:txBody>
          <a:bodyPr vert="horz" lIns="91440" tIns="45720" rIns="91440" bIns="45720" rtlCol="0">
            <a:normAutofit/>
          </a:bodyPr>
          <a:lstStyle/>
          <a:p>
            <a:pPr defTabSz="914400">
              <a:spcAft>
                <a:spcPts val="600"/>
              </a:spcAft>
            </a:pPr>
            <a:r>
              <a:rPr lang="en-US"/>
              <a:t>13</a:t>
            </a:r>
          </a:p>
        </p:txBody>
      </p:sp>
      <p:pic>
        <p:nvPicPr>
          <p:cNvPr id="8" name="Picture 7" descr="A diagram of a system&#10;&#10;Description automatically generated">
            <a:extLst>
              <a:ext uri="{FF2B5EF4-FFF2-40B4-BE49-F238E27FC236}">
                <a16:creationId xmlns:a16="http://schemas.microsoft.com/office/drawing/2014/main" id="{FEED6C58-663C-ACDA-59E3-329A8E828BEF}"/>
              </a:ext>
            </a:extLst>
          </p:cNvPr>
          <p:cNvPicPr>
            <a:picLocks noChangeAspect="1"/>
          </p:cNvPicPr>
          <p:nvPr/>
        </p:nvPicPr>
        <p:blipFill>
          <a:blip r:embed="rId4"/>
          <a:stretch>
            <a:fillRect/>
          </a:stretch>
        </p:blipFill>
        <p:spPr>
          <a:xfrm>
            <a:off x="7556344" y="1431976"/>
            <a:ext cx="3980139" cy="4156803"/>
          </a:xfrm>
          <a:prstGeom prst="rect">
            <a:avLst/>
          </a:prstGeom>
          <a:ln>
            <a:noFill/>
          </a:ln>
          <a:effectLst>
            <a:outerShdw blurRad="190500" algn="tl" rotWithShape="0">
              <a:srgbClr val="000000">
                <a:alpha val="70000"/>
              </a:srgbClr>
            </a:outerShdw>
          </a:effectLst>
        </p:spPr>
      </p:pic>
      <p:sp>
        <p:nvSpPr>
          <p:cNvPr id="51" name="Rectangle 50">
            <a:extLst>
              <a:ext uri="{FF2B5EF4-FFF2-40B4-BE49-F238E27FC236}">
                <a16:creationId xmlns:a16="http://schemas.microsoft.com/office/drawing/2014/main" id="{60202AA6-BAFE-417F-904D-4F7027D36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TextBox 8">
            <a:extLst>
              <a:ext uri="{FF2B5EF4-FFF2-40B4-BE49-F238E27FC236}">
                <a16:creationId xmlns:a16="http://schemas.microsoft.com/office/drawing/2014/main" id="{801EA825-426A-7525-67A5-0E56EC993391}"/>
              </a:ext>
            </a:extLst>
          </p:cNvPr>
          <p:cNvSpPr txBox="1"/>
          <p:nvPr/>
        </p:nvSpPr>
        <p:spPr>
          <a:xfrm>
            <a:off x="968511" y="2384646"/>
            <a:ext cx="4338409" cy="37227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a:spcBef>
                <a:spcPts val="1000"/>
              </a:spcBef>
              <a:buClr>
                <a:schemeClr val="bg2">
                  <a:lumMod val="40000"/>
                  <a:lumOff val="60000"/>
                </a:schemeClr>
              </a:buClr>
              <a:buSzPct val="80000"/>
              <a:buFont typeface="Arial"/>
              <a:buChar char="•"/>
            </a:pPr>
            <a:r>
              <a:rPr lang="en-US">
                <a:latin typeface="+mj-lt"/>
                <a:ea typeface="+mj-ea"/>
                <a:cs typeface="+mj-cs"/>
              </a:rPr>
              <a:t>In order to test the South Interface, we needed a Reconciliation App</a:t>
            </a:r>
          </a:p>
          <a:p>
            <a:pPr>
              <a:spcBef>
                <a:spcPts val="1000"/>
              </a:spcBef>
              <a:buClr>
                <a:srgbClr val="7AC4F0"/>
              </a:buClr>
              <a:buSzPct val="80000"/>
            </a:pPr>
            <a:endParaRPr lang="en-US">
              <a:latin typeface="+mj-lt"/>
              <a:ea typeface="+mj-ea"/>
              <a:cs typeface="+mj-cs"/>
            </a:endParaRPr>
          </a:p>
          <a:p>
            <a:pPr marL="285750" indent="-285750">
              <a:spcBef>
                <a:spcPts val="1000"/>
              </a:spcBef>
              <a:buClr>
                <a:srgbClr val="7AC4F0"/>
              </a:buClr>
              <a:buSzPct val="80000"/>
              <a:buFont typeface="Arial"/>
              <a:buChar char="•"/>
            </a:pPr>
            <a:r>
              <a:rPr lang="en-US">
                <a:latin typeface="+mj-lt"/>
                <a:ea typeface="+mj-ea"/>
                <a:cs typeface="+mj-cs"/>
              </a:rPr>
              <a:t>So, we created a block that simulates its behavior by using the Load Keys block to read the Raw Key Data files and pass the keys to a signal  </a:t>
            </a:r>
            <a:br>
              <a:rPr lang="en-US">
                <a:latin typeface="+mj-lt"/>
                <a:ea typeface="+mj-ea"/>
                <a:cs typeface="+mj-cs"/>
              </a:rPr>
            </a:br>
            <a:r>
              <a:rPr lang="en-US">
                <a:latin typeface="+mj-lt"/>
                <a:ea typeface="+mj-ea"/>
                <a:cs typeface="+mj-cs"/>
              </a:rPr>
              <a:t> </a:t>
            </a:r>
            <a:endParaRPr lang="en-US">
              <a:ea typeface="+mj-ea"/>
              <a:cs typeface="+mj-cs"/>
            </a:endParaRPr>
          </a:p>
        </p:txBody>
      </p:sp>
      <p:sp>
        <p:nvSpPr>
          <p:cNvPr id="7" name="Slide Number Placeholder 2">
            <a:extLst>
              <a:ext uri="{FF2B5EF4-FFF2-40B4-BE49-F238E27FC236}">
                <a16:creationId xmlns:a16="http://schemas.microsoft.com/office/drawing/2014/main" id="{8402BBCD-5CD5-5CD8-BA37-2BF87828EF1E}"/>
              </a:ext>
            </a:extLst>
          </p:cNvPr>
          <p:cNvSpPr txBox="1">
            <a:spLocks/>
          </p:cNvSpPr>
          <p:nvPr/>
        </p:nvSpPr>
        <p:spPr>
          <a:xfrm>
            <a:off x="10364377" y="292770"/>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US"/>
              <a:t>9</a:t>
            </a:r>
          </a:p>
        </p:txBody>
      </p:sp>
    </p:spTree>
    <p:extLst>
      <p:ext uri="{BB962C8B-B14F-4D97-AF65-F5344CB8AC3E}">
        <p14:creationId xmlns:p14="http://schemas.microsoft.com/office/powerpoint/2010/main" val="1517530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9514-B7E0-F2F2-4E96-12E0F6963CF1}"/>
              </a:ext>
            </a:extLst>
          </p:cNvPr>
          <p:cNvSpPr>
            <a:spLocks noGrp="1"/>
          </p:cNvSpPr>
          <p:nvPr>
            <p:ph type="title"/>
          </p:nvPr>
        </p:nvSpPr>
        <p:spPr>
          <a:xfrm>
            <a:off x="1237956" y="2723922"/>
            <a:ext cx="9404723" cy="1400530"/>
          </a:xfrm>
        </p:spPr>
        <p:txBody>
          <a:bodyPr vert="horz" lIns="91440" tIns="45720" rIns="91440" bIns="45720" rtlCol="0" anchor="ctr">
            <a:noAutofit/>
          </a:bodyPr>
          <a:lstStyle/>
          <a:p>
            <a:pPr algn="ctr"/>
            <a:r>
              <a:rPr lang="en-US"/>
              <a:t>DEMO</a:t>
            </a:r>
          </a:p>
        </p:txBody>
      </p:sp>
      <p:sp>
        <p:nvSpPr>
          <p:cNvPr id="4" name="Slide Number Placeholder 3">
            <a:extLst>
              <a:ext uri="{FF2B5EF4-FFF2-40B4-BE49-F238E27FC236}">
                <a16:creationId xmlns:a16="http://schemas.microsoft.com/office/drawing/2014/main" id="{9AC0C3BC-E40A-F06D-B23E-1C0D6FF739E6}"/>
              </a:ext>
            </a:extLst>
          </p:cNvPr>
          <p:cNvSpPr>
            <a:spLocks noGrp="1"/>
          </p:cNvSpPr>
          <p:nvPr>
            <p:ph type="sldNum" sz="quarter" idx="12"/>
          </p:nvPr>
        </p:nvSpPr>
        <p:spPr/>
        <p:txBody>
          <a:bodyPr/>
          <a:lstStyle/>
          <a:p>
            <a:r>
              <a:rPr lang="pt-PT"/>
              <a:t>13</a:t>
            </a:r>
          </a:p>
        </p:txBody>
      </p:sp>
    </p:spTree>
    <p:extLst>
      <p:ext uri="{BB962C8B-B14F-4D97-AF65-F5344CB8AC3E}">
        <p14:creationId xmlns:p14="http://schemas.microsoft.com/office/powerpoint/2010/main" val="343072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5D615-6C65-A9DD-B089-FD8CD54196A1}"/>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E0F120EA-91EE-7DB5-89D3-CDFFE170DD76}"/>
              </a:ext>
            </a:extLst>
          </p:cNvPr>
          <p:cNvSpPr>
            <a:spLocks noGrp="1"/>
          </p:cNvSpPr>
          <p:nvPr>
            <p:ph idx="1"/>
          </p:nvPr>
        </p:nvSpPr>
        <p:spPr>
          <a:xfrm>
            <a:off x="1043935" y="1716450"/>
            <a:ext cx="8946541" cy="4195481"/>
          </a:xfrm>
        </p:spPr>
        <p:txBody>
          <a:bodyPr vert="horz" lIns="91440" tIns="45720" rIns="91440" bIns="45720" rtlCol="0" anchor="t">
            <a:normAutofit/>
          </a:bodyPr>
          <a:lstStyle/>
          <a:p>
            <a:pPr>
              <a:lnSpc>
                <a:spcPct val="200000"/>
              </a:lnSpc>
            </a:pPr>
            <a:r>
              <a:rPr lang="en-US">
                <a:ea typeface="+mj-lt"/>
                <a:cs typeface="+mj-lt"/>
              </a:rPr>
              <a:t>Improve of South interface;</a:t>
            </a:r>
            <a:endParaRPr lang="en-US"/>
          </a:p>
          <a:p>
            <a:pPr>
              <a:lnSpc>
                <a:spcPct val="200000"/>
              </a:lnSpc>
            </a:pPr>
            <a:r>
              <a:rPr lang="en-US"/>
              <a:t>Implementation of North Interface; </a:t>
            </a:r>
          </a:p>
          <a:p>
            <a:pPr>
              <a:lnSpc>
                <a:spcPct val="200000"/>
              </a:lnSpc>
            </a:pPr>
            <a:r>
              <a:rPr lang="en-US"/>
              <a:t>Documentation about the Implemented blocks;</a:t>
            </a:r>
          </a:p>
          <a:p>
            <a:endParaRPr lang="en-US"/>
          </a:p>
          <a:p>
            <a:endParaRPr lang="en-US"/>
          </a:p>
        </p:txBody>
      </p:sp>
      <p:sp>
        <p:nvSpPr>
          <p:cNvPr id="4" name="Slide Number Placeholder 3">
            <a:extLst>
              <a:ext uri="{FF2B5EF4-FFF2-40B4-BE49-F238E27FC236}">
                <a16:creationId xmlns:a16="http://schemas.microsoft.com/office/drawing/2014/main" id="{142A7BDC-EEA5-F30E-892B-3B4DA8E731D2}"/>
              </a:ext>
            </a:extLst>
          </p:cNvPr>
          <p:cNvSpPr>
            <a:spLocks noGrp="1"/>
          </p:cNvSpPr>
          <p:nvPr>
            <p:ph type="sldNum" sz="quarter" idx="12"/>
          </p:nvPr>
        </p:nvSpPr>
        <p:spPr/>
        <p:txBody>
          <a:bodyPr/>
          <a:lstStyle/>
          <a:p>
            <a:r>
              <a:rPr lang="pt-PT"/>
              <a:t>14</a:t>
            </a:r>
          </a:p>
        </p:txBody>
      </p:sp>
    </p:spTree>
    <p:extLst>
      <p:ext uri="{BB962C8B-B14F-4D97-AF65-F5344CB8AC3E}">
        <p14:creationId xmlns:p14="http://schemas.microsoft.com/office/powerpoint/2010/main" val="361121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51BE-8A9C-B2FA-04F9-175D146C0958}"/>
              </a:ext>
            </a:extLst>
          </p:cNvPr>
          <p:cNvSpPr>
            <a:spLocks noGrp="1"/>
          </p:cNvSpPr>
          <p:nvPr>
            <p:ph idx="1"/>
          </p:nvPr>
        </p:nvSpPr>
        <p:spPr>
          <a:xfrm>
            <a:off x="613653" y="392289"/>
            <a:ext cx="5616216" cy="3785419"/>
          </a:xfrm>
        </p:spPr>
        <p:txBody>
          <a:bodyPr vert="horz" lIns="91440" tIns="45720" rIns="91440" bIns="45720" rtlCol="0" anchor="t">
            <a:noAutofit/>
          </a:bodyPr>
          <a:lstStyle/>
          <a:p>
            <a:pPr marL="0" indent="0" algn="ctr">
              <a:buNone/>
            </a:pPr>
            <a:r>
              <a:rPr lang="en-US" sz="5400"/>
              <a:t>THANKS!</a:t>
            </a:r>
            <a:r>
              <a:rPr lang="en-US" sz="6000"/>
              <a:t> </a:t>
            </a:r>
          </a:p>
          <a:p>
            <a:pPr marL="0" indent="0" algn="ctr">
              <a:buNone/>
            </a:pPr>
            <a:endParaRPr lang="en-US" sz="6000"/>
          </a:p>
          <a:p>
            <a:pPr marL="0" indent="0" algn="ctr">
              <a:buNone/>
            </a:pPr>
            <a:r>
              <a:rPr lang="en-US" sz="5400"/>
              <a:t>Do you have any questions?</a:t>
            </a:r>
          </a:p>
        </p:txBody>
      </p:sp>
      <p:sp>
        <p:nvSpPr>
          <p:cNvPr id="21" name="Freeform 31">
            <a:extLst>
              <a:ext uri="{FF2B5EF4-FFF2-40B4-BE49-F238E27FC236}">
                <a16:creationId xmlns:a16="http://schemas.microsoft.com/office/drawing/2014/main" id="{1F7E4252-2F8C-4EA5-8B25-80F4D86EE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Rectangle 22">
            <a:extLst>
              <a:ext uri="{FF2B5EF4-FFF2-40B4-BE49-F238E27FC236}">
                <a16:creationId xmlns:a16="http://schemas.microsoft.com/office/drawing/2014/main" id="{1AE682A4-5C0C-437A-88CB-93903D449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BCB0AB8E-3445-441A-B43E-CED27841E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 name="Slide Number Placeholder 3">
            <a:extLst>
              <a:ext uri="{FF2B5EF4-FFF2-40B4-BE49-F238E27FC236}">
                <a16:creationId xmlns:a16="http://schemas.microsoft.com/office/drawing/2014/main" id="{068FE892-DDD8-ED25-99F3-76ECE6A1442B}"/>
              </a:ext>
            </a:extLst>
          </p:cNvPr>
          <p:cNvSpPr>
            <a:spLocks noGrp="1"/>
          </p:cNvSpPr>
          <p:nvPr>
            <p:ph type="sldNum" sz="quarter" idx="12"/>
          </p:nvPr>
        </p:nvSpPr>
        <p:spPr>
          <a:xfrm>
            <a:off x="10332748" y="295729"/>
            <a:ext cx="857991" cy="767687"/>
          </a:xfrm>
        </p:spPr>
        <p:txBody>
          <a:bodyPr>
            <a:normAutofit/>
          </a:bodyPr>
          <a:lstStyle/>
          <a:p>
            <a:pPr>
              <a:spcAft>
                <a:spcPts val="600"/>
              </a:spcAft>
            </a:pPr>
            <a:r>
              <a:rPr lang="pt-PT"/>
              <a:t>20</a:t>
            </a:r>
          </a:p>
        </p:txBody>
      </p:sp>
      <p:pic>
        <p:nvPicPr>
          <p:cNvPr id="5" name="Content Placeholder 2" descr="A computer screen with numbers">
            <a:extLst>
              <a:ext uri="{FF2B5EF4-FFF2-40B4-BE49-F238E27FC236}">
                <a16:creationId xmlns:a16="http://schemas.microsoft.com/office/drawing/2014/main" id="{BA1D7EE8-9634-ECA6-20F8-DD3ADA21FCD3}"/>
              </a:ext>
            </a:extLst>
          </p:cNvPr>
          <p:cNvPicPr>
            <a:picLocks noChangeAspect="1"/>
          </p:cNvPicPr>
          <p:nvPr/>
        </p:nvPicPr>
        <p:blipFill>
          <a:blip r:embed="rId3"/>
          <a:stretch>
            <a:fillRect/>
          </a:stretch>
        </p:blipFill>
        <p:spPr>
          <a:xfrm>
            <a:off x="7425197" y="2231411"/>
            <a:ext cx="4118684" cy="2316006"/>
          </a:xfrm>
          <a:prstGeom prst="rect">
            <a:avLst/>
          </a:prstGeom>
          <a:effectLst/>
        </p:spPr>
      </p:pic>
      <p:sp>
        <p:nvSpPr>
          <p:cNvPr id="27" name="Rectangle 26">
            <a:extLst>
              <a:ext uri="{FF2B5EF4-FFF2-40B4-BE49-F238E27FC236}">
                <a16:creationId xmlns:a16="http://schemas.microsoft.com/office/drawing/2014/main" id="{60202AA6-BAFE-417F-904D-4F7027D36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3">
            <a:extLst>
              <a:ext uri="{FF2B5EF4-FFF2-40B4-BE49-F238E27FC236}">
                <a16:creationId xmlns:a16="http://schemas.microsoft.com/office/drawing/2014/main" id="{29A6F686-CEF5-BFD5-EDAC-915B7222ECB9}"/>
              </a:ext>
            </a:extLst>
          </p:cNvPr>
          <p:cNvSpPr txBox="1">
            <a:spLocks/>
          </p:cNvSpPr>
          <p:nvPr/>
        </p:nvSpPr>
        <p:spPr>
          <a:xfrm>
            <a:off x="10352540" y="295729"/>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PT"/>
              <a:t>15</a:t>
            </a:r>
          </a:p>
        </p:txBody>
      </p:sp>
    </p:spTree>
    <p:extLst>
      <p:ext uri="{BB962C8B-B14F-4D97-AF65-F5344CB8AC3E}">
        <p14:creationId xmlns:p14="http://schemas.microsoft.com/office/powerpoint/2010/main" val="401220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0ACA-9097-881C-AD23-2A199C87D833}"/>
              </a:ext>
            </a:extLst>
          </p:cNvPr>
          <p:cNvSpPr>
            <a:spLocks noGrp="1"/>
          </p:cNvSpPr>
          <p:nvPr>
            <p:ph type="title"/>
          </p:nvPr>
        </p:nvSpPr>
        <p:spPr>
          <a:xfrm>
            <a:off x="646111" y="452718"/>
            <a:ext cx="9404723" cy="1400530"/>
          </a:xfrm>
        </p:spPr>
        <p:txBody>
          <a:bodyPr>
            <a:normAutofit/>
          </a:bodyPr>
          <a:lstStyle/>
          <a:p>
            <a:r>
              <a:rPr lang="en-US"/>
              <a:t>Presentation OUTLINE</a:t>
            </a:r>
          </a:p>
        </p:txBody>
      </p:sp>
      <p:sp>
        <p:nvSpPr>
          <p:cNvPr id="4" name="Slide Number Placeholder 3">
            <a:extLst>
              <a:ext uri="{FF2B5EF4-FFF2-40B4-BE49-F238E27FC236}">
                <a16:creationId xmlns:a16="http://schemas.microsoft.com/office/drawing/2014/main" id="{E3621A60-5DD8-6E96-269D-FBC4EE4BD804}"/>
              </a:ext>
            </a:extLst>
          </p:cNvPr>
          <p:cNvSpPr>
            <a:spLocks noGrp="1"/>
          </p:cNvSpPr>
          <p:nvPr>
            <p:ph type="sldNum" sz="quarter" idx="12"/>
          </p:nvPr>
        </p:nvSpPr>
        <p:spPr>
          <a:xfrm>
            <a:off x="10352540" y="295729"/>
            <a:ext cx="838199" cy="767687"/>
          </a:xfrm>
        </p:spPr>
        <p:txBody>
          <a:bodyPr>
            <a:normAutofit/>
          </a:bodyPr>
          <a:lstStyle/>
          <a:p>
            <a:pPr>
              <a:spcAft>
                <a:spcPts val="600"/>
              </a:spcAft>
            </a:pPr>
            <a:r>
              <a:rPr lang="pt-PT">
                <a:solidFill>
                  <a:srgbClr val="FFFFFF"/>
                </a:solidFill>
              </a:rPr>
              <a:t>2</a:t>
            </a:r>
          </a:p>
        </p:txBody>
      </p:sp>
      <p:graphicFrame>
        <p:nvGraphicFramePr>
          <p:cNvPr id="6" name="Content Placeholder 2">
            <a:extLst>
              <a:ext uri="{FF2B5EF4-FFF2-40B4-BE49-F238E27FC236}">
                <a16:creationId xmlns:a16="http://schemas.microsoft.com/office/drawing/2014/main" id="{28642D5F-9C96-C698-341F-9F28B5BFE602}"/>
              </a:ext>
            </a:extLst>
          </p:cNvPr>
          <p:cNvGraphicFramePr>
            <a:graphicFrameLocks noGrp="1"/>
          </p:cNvGraphicFramePr>
          <p:nvPr>
            <p:ph idx="1"/>
            <p:extLst>
              <p:ext uri="{D42A27DB-BD31-4B8C-83A1-F6EECF244321}">
                <p14:modId xmlns:p14="http://schemas.microsoft.com/office/powerpoint/2010/main" val="853397934"/>
              </p:ext>
            </p:extLst>
          </p:nvPr>
        </p:nvGraphicFramePr>
        <p:xfrm>
          <a:off x="1134383" y="2110493"/>
          <a:ext cx="9404352"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00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6F4C5-328F-6F26-C7C1-F2B4E71C1813}"/>
              </a:ext>
            </a:extLst>
          </p:cNvPr>
          <p:cNvSpPr txBox="1"/>
          <p:nvPr/>
        </p:nvSpPr>
        <p:spPr>
          <a:xfrm>
            <a:off x="650669" y="629266"/>
            <a:ext cx="9598856" cy="5349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Bef>
                <a:spcPct val="0"/>
              </a:spcBef>
              <a:spcAft>
                <a:spcPts val="600"/>
              </a:spcAft>
            </a:pPr>
            <a:r>
              <a:rPr lang="en-US" sz="3600">
                <a:solidFill>
                  <a:schemeClr val="tx2"/>
                </a:solidFill>
                <a:latin typeface="+mj-lt"/>
                <a:ea typeface="+mj-ea"/>
                <a:cs typeface="+mj-cs"/>
              </a:rPr>
              <a:t>KMS GENERAL ARCHITECTURE</a:t>
            </a:r>
          </a:p>
        </p:txBody>
      </p:sp>
      <p:sp>
        <p:nvSpPr>
          <p:cNvPr id="64" name="Rectangle 63">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D91EC19-DBFC-C71C-4034-9135DDE1C0C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3</a:t>
            </a:r>
          </a:p>
        </p:txBody>
      </p:sp>
      <p:pic>
        <p:nvPicPr>
          <p:cNvPr id="12" name="Picture 11" descr="A diagram of a computer process&#10;&#10;Description automatically generated">
            <a:extLst>
              <a:ext uri="{FF2B5EF4-FFF2-40B4-BE49-F238E27FC236}">
                <a16:creationId xmlns:a16="http://schemas.microsoft.com/office/drawing/2014/main" id="{CF24EF2A-C8EB-0EB0-3C92-170BF4444BB1}"/>
              </a:ext>
            </a:extLst>
          </p:cNvPr>
          <p:cNvPicPr>
            <a:picLocks noChangeAspect="1"/>
          </p:cNvPicPr>
          <p:nvPr/>
        </p:nvPicPr>
        <p:blipFill>
          <a:blip r:embed="rId4"/>
          <a:stretch>
            <a:fillRect/>
          </a:stretch>
        </p:blipFill>
        <p:spPr>
          <a:xfrm>
            <a:off x="543338" y="1563252"/>
            <a:ext cx="11099319" cy="4686192"/>
          </a:xfrm>
          <a:prstGeom prst="rect">
            <a:avLst/>
          </a:prstGeom>
        </p:spPr>
      </p:pic>
      <p:sp>
        <p:nvSpPr>
          <p:cNvPr id="4" name="Oval 3">
            <a:extLst>
              <a:ext uri="{FF2B5EF4-FFF2-40B4-BE49-F238E27FC236}">
                <a16:creationId xmlns:a16="http://schemas.microsoft.com/office/drawing/2014/main" id="{CFD75313-523F-9602-5EDD-F6E96A0098B1}"/>
              </a:ext>
            </a:extLst>
          </p:cNvPr>
          <p:cNvSpPr/>
          <p:nvPr/>
        </p:nvSpPr>
        <p:spPr>
          <a:xfrm>
            <a:off x="2484584" y="4285027"/>
            <a:ext cx="1512093" cy="1964531"/>
          </a:xfrm>
          <a:prstGeom prst="ellipse">
            <a:avLst/>
          </a:prstGeom>
          <a:noFill/>
          <a:ln w="57150">
            <a:solidFill>
              <a:srgbClr val="F78C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5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6F4C5-328F-6F26-C7C1-F2B4E71C1813}"/>
              </a:ext>
            </a:extLst>
          </p:cNvPr>
          <p:cNvSpPr txBox="1"/>
          <p:nvPr/>
        </p:nvSpPr>
        <p:spPr>
          <a:xfrm>
            <a:off x="231669" y="566963"/>
            <a:ext cx="3919868" cy="14568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700">
                <a:latin typeface="+mj-lt"/>
                <a:ea typeface="+mj-ea"/>
                <a:cs typeface="+mj-cs"/>
              </a:rPr>
              <a:t>Architecture of the KMS Basic Implementation</a:t>
            </a:r>
            <a:endParaRPr lang="en-US">
              <a:ea typeface="+mj-ea"/>
              <a:cs typeface="+mj-cs"/>
            </a:endParaRPr>
          </a:p>
        </p:txBody>
      </p:sp>
      <p:sp>
        <p:nvSpPr>
          <p:cNvPr id="15" name="Freeform 11">
            <a:extLst>
              <a:ext uri="{FF2B5EF4-FFF2-40B4-BE49-F238E27FC236}">
                <a16:creationId xmlns:a16="http://schemas.microsoft.com/office/drawing/2014/main" id="{2FEA51AE-2D18-46BE-B2CA-B90B1316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7" name="Rectangle 16">
            <a:extLst>
              <a:ext uri="{FF2B5EF4-FFF2-40B4-BE49-F238E27FC236}">
                <a16:creationId xmlns:a16="http://schemas.microsoft.com/office/drawing/2014/main" id="{5E6A537E-C106-45AE-9BBB-3CE559441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F918BA52-E4A7-4EEC-898E-C4902376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1" name="Rectangle 20">
            <a:extLst>
              <a:ext uri="{FF2B5EF4-FFF2-40B4-BE49-F238E27FC236}">
                <a16:creationId xmlns:a16="http://schemas.microsoft.com/office/drawing/2014/main" id="{86D3F3B7-282C-4DDC-AD1B-C497F294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D91EC19-DBFC-C71C-4034-9135DDE1C0C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4</a:t>
            </a:r>
          </a:p>
        </p:txBody>
      </p:sp>
      <p:pic>
        <p:nvPicPr>
          <p:cNvPr id="8" name="Content Placeholder 7" descr="A diagram of a computer system&#10;&#10;Description automatically generated">
            <a:extLst>
              <a:ext uri="{FF2B5EF4-FFF2-40B4-BE49-F238E27FC236}">
                <a16:creationId xmlns:a16="http://schemas.microsoft.com/office/drawing/2014/main" id="{6EB9DD97-38AF-529E-7943-74CE5C1153DB}"/>
              </a:ext>
            </a:extLst>
          </p:cNvPr>
          <p:cNvPicPr>
            <a:picLocks noChangeAspect="1"/>
          </p:cNvPicPr>
          <p:nvPr/>
        </p:nvPicPr>
        <p:blipFill>
          <a:blip r:embed="rId4"/>
          <a:stretch>
            <a:fillRect/>
          </a:stretch>
        </p:blipFill>
        <p:spPr>
          <a:xfrm>
            <a:off x="4630245" y="842892"/>
            <a:ext cx="5810802" cy="5422546"/>
          </a:xfrm>
          <a:prstGeom prst="rect">
            <a:avLst/>
          </a:prstGeom>
          <a:effectLst/>
        </p:spPr>
      </p:pic>
      <p:sp>
        <p:nvSpPr>
          <p:cNvPr id="4" name="TextBox 3">
            <a:extLst>
              <a:ext uri="{FF2B5EF4-FFF2-40B4-BE49-F238E27FC236}">
                <a16:creationId xmlns:a16="http://schemas.microsoft.com/office/drawing/2014/main" id="{90A0D21A-355E-763E-A882-7F985EBF68B4}"/>
              </a:ext>
            </a:extLst>
          </p:cNvPr>
          <p:cNvSpPr txBox="1"/>
          <p:nvPr/>
        </p:nvSpPr>
        <p:spPr>
          <a:xfrm>
            <a:off x="468048" y="2753439"/>
            <a:ext cx="36826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Overall functionality:</a:t>
            </a:r>
            <a:r>
              <a:rPr lang="en-US"/>
              <a:t> An app requests a key to the KMS, then the KMS reads the saved keys in its database (from the Reconciliation app key files) and sends the requested type of key to the app that initially requested it.</a:t>
            </a:r>
          </a:p>
        </p:txBody>
      </p:sp>
    </p:spTree>
    <p:extLst>
      <p:ext uri="{BB962C8B-B14F-4D97-AF65-F5344CB8AC3E}">
        <p14:creationId xmlns:p14="http://schemas.microsoft.com/office/powerpoint/2010/main" val="328282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7F962-047D-AA32-5354-446599711D32}"/>
              </a:ext>
            </a:extLst>
          </p:cNvPr>
          <p:cNvSpPr txBox="1"/>
          <p:nvPr/>
        </p:nvSpPr>
        <p:spPr>
          <a:xfrm>
            <a:off x="648930" y="629266"/>
            <a:ext cx="4795482" cy="16419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200">
                <a:solidFill>
                  <a:schemeClr val="tx2"/>
                </a:solidFill>
                <a:latin typeface="+mj-lt"/>
                <a:ea typeface="+mj-ea"/>
                <a:cs typeface="+mj-cs"/>
              </a:rPr>
              <a:t>Current focus: SOUTH INTERFACE</a:t>
            </a:r>
          </a:p>
        </p:txBody>
      </p:sp>
      <p:pic>
        <p:nvPicPr>
          <p:cNvPr id="3" name="Picture 2" descr="A diagram of a company&#10;&#10;Description automatically generated">
            <a:extLst>
              <a:ext uri="{FF2B5EF4-FFF2-40B4-BE49-F238E27FC236}">
                <a16:creationId xmlns:a16="http://schemas.microsoft.com/office/drawing/2014/main" id="{29F22E14-B307-8322-4774-C8591E50BF24}"/>
              </a:ext>
            </a:extLst>
          </p:cNvPr>
          <p:cNvPicPr>
            <a:picLocks noChangeAspect="1"/>
          </p:cNvPicPr>
          <p:nvPr/>
        </p:nvPicPr>
        <p:blipFill rotWithShape="1">
          <a:blip r:embed="rId4"/>
          <a:srcRect t="3469" r="-1" b="2375"/>
          <a:stretch/>
        </p:blipFill>
        <p:spPr>
          <a:xfrm>
            <a:off x="5907505" y="623978"/>
            <a:ext cx="5636794" cy="5825703"/>
          </a:xfrm>
          <a:prstGeom prst="rect">
            <a:avLst/>
          </a:prstGeom>
          <a:effectLst>
            <a:outerShdw blurRad="50800" dist="38100" dir="5400000" algn="t" rotWithShape="0">
              <a:prstClr val="black">
                <a:alpha val="43000"/>
              </a:prstClr>
            </a:outerShdw>
          </a:effectLst>
        </p:spPr>
      </p:pic>
      <p:sp>
        <p:nvSpPr>
          <p:cNvPr id="9" name="Rectangle 8">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2">
            <a:extLst>
              <a:ext uri="{FF2B5EF4-FFF2-40B4-BE49-F238E27FC236}">
                <a16:creationId xmlns:a16="http://schemas.microsoft.com/office/drawing/2014/main" id="{4E72CC74-375A-BED4-405C-35574377078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5</a:t>
            </a:r>
          </a:p>
        </p:txBody>
      </p:sp>
      <p:sp>
        <p:nvSpPr>
          <p:cNvPr id="6" name="TextBox 5">
            <a:extLst>
              <a:ext uri="{FF2B5EF4-FFF2-40B4-BE49-F238E27FC236}">
                <a16:creationId xmlns:a16="http://schemas.microsoft.com/office/drawing/2014/main" id="{42E6CC21-B451-99CD-0BF4-C79CDD888850}"/>
              </a:ext>
            </a:extLst>
          </p:cNvPr>
          <p:cNvSpPr txBox="1"/>
          <p:nvPr/>
        </p:nvSpPr>
        <p:spPr>
          <a:xfrm>
            <a:off x="647701" y="2438401"/>
            <a:ext cx="4797256" cy="38099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85750">
              <a:lnSpc>
                <a:spcPct val="90000"/>
              </a:lnSpc>
              <a:spcBef>
                <a:spcPts val="1000"/>
              </a:spcBef>
              <a:buClr>
                <a:schemeClr val="bg2">
                  <a:lumMod val="40000"/>
                  <a:lumOff val="60000"/>
                </a:schemeClr>
              </a:buClr>
              <a:buSzPct val="80000"/>
              <a:buFont typeface="Arial"/>
              <a:buChar char="•"/>
            </a:pPr>
            <a:r>
              <a:rPr lang="en-US" sz="1600">
                <a:latin typeface="+mj-lt"/>
                <a:ea typeface="+mj-ea"/>
                <a:cs typeface="+mj-cs"/>
              </a:rPr>
              <a:t>It consists of the interaction between the Key Manager, that requests keys, and the Reconciliation Emulator app, which responds to requests with key material. </a:t>
            </a:r>
            <a:endParaRPr lang="en-US">
              <a:ea typeface="+mj-ea"/>
              <a:cs typeface="+mj-cs"/>
            </a:endParaRPr>
          </a:p>
          <a:p>
            <a:pPr>
              <a:lnSpc>
                <a:spcPct val="90000"/>
              </a:lnSpc>
              <a:spcBef>
                <a:spcPts val="1000"/>
              </a:spcBef>
              <a:buClr>
                <a:schemeClr val="bg2">
                  <a:lumMod val="40000"/>
                  <a:lumOff val="60000"/>
                </a:schemeClr>
              </a:buClr>
              <a:buSzPct val="80000"/>
              <a:buFont typeface="Arial" charset="2"/>
              <a:buChar char="•"/>
            </a:pPr>
            <a:endParaRPr lang="en-US" sz="1600">
              <a:latin typeface="+mj-lt"/>
              <a:ea typeface="+mj-ea"/>
              <a:cs typeface="+mj-cs"/>
            </a:endParaRPr>
          </a:p>
          <a:p>
            <a:pPr marL="285750" indent="-285750">
              <a:lnSpc>
                <a:spcPct val="90000"/>
              </a:lnSpc>
              <a:spcBef>
                <a:spcPts val="1000"/>
              </a:spcBef>
              <a:buClr>
                <a:schemeClr val="bg2">
                  <a:lumMod val="40000"/>
                  <a:lumOff val="60000"/>
                </a:schemeClr>
              </a:buClr>
              <a:buSzPct val="80000"/>
              <a:buFont typeface="Arial"/>
              <a:buChar char="•"/>
            </a:pPr>
            <a:r>
              <a:rPr lang="en-US" sz="1600">
                <a:latin typeface="+mj-lt"/>
                <a:ea typeface="+mj-ea"/>
                <a:cs typeface="+mj-cs"/>
              </a:rPr>
              <a:t>Communication is made with ETSI 004 and the use of Message Handlers (Transmitters and Receivers).</a:t>
            </a:r>
          </a:p>
          <a:p>
            <a:pPr>
              <a:lnSpc>
                <a:spcPct val="90000"/>
              </a:lnSpc>
              <a:spcBef>
                <a:spcPts val="1000"/>
              </a:spcBef>
              <a:buClr>
                <a:schemeClr val="bg2">
                  <a:lumMod val="40000"/>
                  <a:lumOff val="60000"/>
                </a:schemeClr>
              </a:buClr>
              <a:buSzPct val="80000"/>
              <a:buFont typeface="Arial" charset="2"/>
              <a:buChar char="•"/>
            </a:pPr>
            <a:endParaRPr lang="en-US" sz="1600">
              <a:latin typeface="+mj-lt"/>
              <a:ea typeface="+mj-ea"/>
              <a:cs typeface="+mj-cs"/>
            </a:endParaRPr>
          </a:p>
          <a:p>
            <a:pPr marL="285750" indent="-285750">
              <a:lnSpc>
                <a:spcPct val="90000"/>
              </a:lnSpc>
              <a:spcBef>
                <a:spcPts val="1000"/>
              </a:spcBef>
              <a:buClr>
                <a:schemeClr val="bg2">
                  <a:lumMod val="40000"/>
                  <a:lumOff val="60000"/>
                </a:schemeClr>
              </a:buClr>
              <a:buSzPct val="80000"/>
              <a:buFont typeface="Arial"/>
              <a:buChar char="•"/>
            </a:pPr>
            <a:r>
              <a:rPr lang="en-US" sz="1600">
                <a:latin typeface="+mj-lt"/>
                <a:ea typeface="+mj-ea"/>
                <a:cs typeface="+mj-cs"/>
              </a:rPr>
              <a:t>The Message Handlers work through the transmission of signals that allow for the path of the Request messages and Response messages between the Key Manager and the Recon Emulator to be made correctly.</a:t>
            </a:r>
          </a:p>
        </p:txBody>
      </p:sp>
    </p:spTree>
    <p:extLst>
      <p:ext uri="{BB962C8B-B14F-4D97-AF65-F5344CB8AC3E}">
        <p14:creationId xmlns:p14="http://schemas.microsoft.com/office/powerpoint/2010/main" val="337455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086-399B-DD71-FF0B-E9C3C856D828}"/>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a:t>ETSI 004 Protocol</a:t>
            </a:r>
          </a:p>
        </p:txBody>
      </p:sp>
      <p:sp>
        <p:nvSpPr>
          <p:cNvPr id="23"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7" name="Rectangle 26">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background with black text&#10;&#10;Description automatically generated">
            <a:extLst>
              <a:ext uri="{FF2B5EF4-FFF2-40B4-BE49-F238E27FC236}">
                <a16:creationId xmlns:a16="http://schemas.microsoft.com/office/drawing/2014/main" id="{D4D1C725-15B0-0C89-B97A-11B0F9C11486}"/>
              </a:ext>
            </a:extLst>
          </p:cNvPr>
          <p:cNvPicPr>
            <a:picLocks noChangeAspect="1"/>
          </p:cNvPicPr>
          <p:nvPr/>
        </p:nvPicPr>
        <p:blipFill>
          <a:blip r:embed="rId4"/>
          <a:stretch>
            <a:fillRect/>
          </a:stretch>
        </p:blipFill>
        <p:spPr>
          <a:xfrm>
            <a:off x="6094410" y="1379956"/>
            <a:ext cx="5449471" cy="967282"/>
          </a:xfrm>
          <a:prstGeom prst="rect">
            <a:avLst/>
          </a:prstGeom>
          <a:effectLst/>
        </p:spPr>
      </p:pic>
      <p:sp>
        <p:nvSpPr>
          <p:cNvPr id="29" name="Rectangle 28">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2">
            <a:extLst>
              <a:ext uri="{FF2B5EF4-FFF2-40B4-BE49-F238E27FC236}">
                <a16:creationId xmlns:a16="http://schemas.microsoft.com/office/drawing/2014/main" id="{922E8323-285D-DC49-4CAD-F135E119A88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6</a:t>
            </a:r>
          </a:p>
        </p:txBody>
      </p:sp>
      <p:sp>
        <p:nvSpPr>
          <p:cNvPr id="3" name="TextBox 2">
            <a:extLst>
              <a:ext uri="{FF2B5EF4-FFF2-40B4-BE49-F238E27FC236}">
                <a16:creationId xmlns:a16="http://schemas.microsoft.com/office/drawing/2014/main" id="{AA365F53-DD57-1E2C-E193-B4C8E9A4B88F}"/>
              </a:ext>
            </a:extLst>
          </p:cNvPr>
          <p:cNvSpPr txBox="1"/>
          <p:nvPr/>
        </p:nvSpPr>
        <p:spPr>
          <a:xfrm>
            <a:off x="646113" y="2052918"/>
            <a:ext cx="4165146" cy="419548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buClr>
                <a:schemeClr val="accent1"/>
              </a:buClr>
              <a:buSzPct val="80000"/>
            </a:pPr>
            <a:r>
              <a:rPr lang="en-US">
                <a:latin typeface="+mj-lt"/>
                <a:ea typeface="+mj-ea"/>
                <a:cs typeface="+mj-cs"/>
              </a:rPr>
              <a:t>The key manager is responsible for sending the needed requests for the Reconciliation Emulator to Get the Keys:</a:t>
            </a:r>
          </a:p>
          <a:p>
            <a:pPr marL="342900" indent="-342900">
              <a:spcBef>
                <a:spcPts val="1000"/>
              </a:spcBef>
              <a:buClr>
                <a:schemeClr val="accent1"/>
              </a:buClr>
              <a:buSzPct val="80000"/>
              <a:buAutoNum type="arabicPeriod"/>
            </a:pPr>
            <a:endParaRPr lang="en-US">
              <a:latin typeface="+mj-lt"/>
              <a:ea typeface="+mj-ea"/>
              <a:cs typeface="+mj-cs"/>
            </a:endParaRPr>
          </a:p>
          <a:p>
            <a:pPr marL="342900" indent="-342900">
              <a:spcBef>
                <a:spcPts val="1000"/>
              </a:spcBef>
              <a:buClr>
                <a:schemeClr val="accent1"/>
              </a:buClr>
              <a:buSzPct val="80000"/>
              <a:buAutoNum type="arabicPeriod"/>
            </a:pPr>
            <a:r>
              <a:rPr lang="en-US">
                <a:latin typeface="+mj-lt"/>
                <a:ea typeface="+mj-ea"/>
                <a:cs typeface="+mj-cs"/>
              </a:rPr>
              <a:t>OPEN_CONNECT: Establish the client-server connection</a:t>
            </a:r>
          </a:p>
          <a:p>
            <a:pPr marL="342900" indent="-342900">
              <a:spcBef>
                <a:spcPts val="1000"/>
              </a:spcBef>
              <a:buClr>
                <a:schemeClr val="accent1"/>
              </a:buClr>
              <a:buSzPct val="80000"/>
              <a:buAutoNum type="arabicPeriod"/>
            </a:pPr>
            <a:r>
              <a:rPr lang="en-US">
                <a:latin typeface="+mj-lt"/>
                <a:ea typeface="+mj-ea"/>
                <a:cs typeface="+mj-cs"/>
              </a:rPr>
              <a:t>GET_KEY: Request keys from the server</a:t>
            </a:r>
          </a:p>
          <a:p>
            <a:pPr marL="342900" indent="-342900">
              <a:spcBef>
                <a:spcPts val="1000"/>
              </a:spcBef>
              <a:buClr>
                <a:schemeClr val="accent1"/>
              </a:buClr>
              <a:buSzPct val="80000"/>
              <a:buAutoNum type="arabicPeriod"/>
            </a:pPr>
            <a:r>
              <a:rPr lang="en-US">
                <a:latin typeface="+mj-lt"/>
                <a:ea typeface="+mj-ea"/>
                <a:cs typeface="+mj-cs"/>
              </a:rPr>
              <a:t>CLOSE: Shutdown the client-server connection and key stream</a:t>
            </a:r>
            <a:br>
              <a:rPr lang="en-US">
                <a:latin typeface="+mj-lt"/>
                <a:ea typeface="+mj-ea"/>
                <a:cs typeface="+mj-cs"/>
              </a:rPr>
            </a:br>
            <a:r>
              <a:rPr lang="en-US">
                <a:latin typeface="+mj-lt"/>
                <a:ea typeface="+mj-ea"/>
                <a:cs typeface="+mj-cs"/>
              </a:rPr>
              <a:t> </a:t>
            </a:r>
          </a:p>
          <a:p>
            <a:pPr marL="285750" indent="-285750">
              <a:spcBef>
                <a:spcPts val="1000"/>
              </a:spcBef>
              <a:buClr>
                <a:schemeClr val="accent1"/>
              </a:buClr>
              <a:buSzPct val="80000"/>
              <a:buAutoNum type="arabicPeriod"/>
            </a:pPr>
            <a:endParaRPr lang="en-US">
              <a:latin typeface="+mj-lt"/>
              <a:ea typeface="+mj-ea"/>
              <a:cs typeface="+mj-cs"/>
            </a:endParaRPr>
          </a:p>
          <a:p>
            <a:pPr marL="285750" indent="-285750">
              <a:spcBef>
                <a:spcPts val="1000"/>
              </a:spcBef>
              <a:buClr>
                <a:schemeClr val="accent1"/>
              </a:buClr>
              <a:buSzPct val="80000"/>
              <a:buAutoNum type="arabicPeriod"/>
            </a:pPr>
            <a:endParaRPr lang="en-US">
              <a:latin typeface="+mj-lt"/>
              <a:ea typeface="+mj-ea"/>
              <a:cs typeface="+mj-cs"/>
            </a:endParaRPr>
          </a:p>
        </p:txBody>
      </p:sp>
      <p:pic>
        <p:nvPicPr>
          <p:cNvPr id="7" name="Content Placeholder 6" descr="A sign with text on it&#10;&#10;Description automatically generated">
            <a:extLst>
              <a:ext uri="{FF2B5EF4-FFF2-40B4-BE49-F238E27FC236}">
                <a16:creationId xmlns:a16="http://schemas.microsoft.com/office/drawing/2014/main" id="{DC350174-4F47-0F8F-4619-51C4A162D6DB}"/>
              </a:ext>
            </a:extLst>
          </p:cNvPr>
          <p:cNvPicPr>
            <a:picLocks noGrp="1" noChangeAspect="1"/>
          </p:cNvPicPr>
          <p:nvPr>
            <p:ph idx="1"/>
          </p:nvPr>
        </p:nvPicPr>
        <p:blipFill>
          <a:blip r:embed="rId5"/>
          <a:stretch>
            <a:fillRect/>
          </a:stretch>
        </p:blipFill>
        <p:spPr>
          <a:xfrm>
            <a:off x="6736825" y="2668797"/>
            <a:ext cx="4038874" cy="4060474"/>
          </a:xfrm>
          <a:prstGeom prst="rect">
            <a:avLst/>
          </a:prstGeom>
          <a:ln>
            <a:noFill/>
          </a:ln>
          <a:effectLst>
            <a:outerShdw blurRad="190500" algn="tl" rotWithShape="0">
              <a:srgbClr val="000000">
                <a:alpha val="70000"/>
              </a:srgbClr>
            </a:outerShdw>
          </a:effectLst>
        </p:spPr>
      </p:pic>
      <p:sp>
        <p:nvSpPr>
          <p:cNvPr id="9" name="Slide Number Placeholder 2">
            <a:extLst>
              <a:ext uri="{FF2B5EF4-FFF2-40B4-BE49-F238E27FC236}">
                <a16:creationId xmlns:a16="http://schemas.microsoft.com/office/drawing/2014/main" id="{D4A42768-3169-6BDD-2D57-D1309E2D536C}"/>
              </a:ext>
            </a:extLst>
          </p:cNvPr>
          <p:cNvSpPr txBox="1">
            <a:spLocks/>
          </p:cNvSpPr>
          <p:nvPr/>
        </p:nvSpPr>
        <p:spPr>
          <a:xfrm>
            <a:off x="10364377" y="292770"/>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US"/>
              <a:t>6</a:t>
            </a:r>
          </a:p>
        </p:txBody>
      </p:sp>
    </p:spTree>
    <p:extLst>
      <p:ext uri="{BB962C8B-B14F-4D97-AF65-F5344CB8AC3E}">
        <p14:creationId xmlns:p14="http://schemas.microsoft.com/office/powerpoint/2010/main" val="70508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FA0C-ECF9-3AF2-B2B7-84969BCEE3EA}"/>
              </a:ext>
            </a:extLst>
          </p:cNvPr>
          <p:cNvSpPr>
            <a:spLocks noGrp="1"/>
          </p:cNvSpPr>
          <p:nvPr>
            <p:ph type="title"/>
          </p:nvPr>
        </p:nvSpPr>
        <p:spPr>
          <a:xfrm>
            <a:off x="646111" y="452718"/>
            <a:ext cx="9404723" cy="794603"/>
          </a:xfrm>
        </p:spPr>
        <p:txBody>
          <a:bodyPr/>
          <a:lstStyle/>
          <a:p>
            <a:r>
              <a:rPr lang="en-US"/>
              <a:t>Signals</a:t>
            </a:r>
          </a:p>
        </p:txBody>
      </p:sp>
      <p:sp>
        <p:nvSpPr>
          <p:cNvPr id="3" name="Content Placeholder 2">
            <a:extLst>
              <a:ext uri="{FF2B5EF4-FFF2-40B4-BE49-F238E27FC236}">
                <a16:creationId xmlns:a16="http://schemas.microsoft.com/office/drawing/2014/main" id="{5E9EB6B6-42E3-45A4-D7EA-DDF36EFC6FB1}"/>
              </a:ext>
            </a:extLst>
          </p:cNvPr>
          <p:cNvSpPr>
            <a:spLocks noGrp="1"/>
          </p:cNvSpPr>
          <p:nvPr>
            <p:ph idx="1"/>
          </p:nvPr>
        </p:nvSpPr>
        <p:spPr/>
        <p:txBody>
          <a:bodyPr vert="horz" lIns="91440" tIns="45720" rIns="91440" bIns="45720" rtlCol="0" anchor="t">
            <a:normAutofit/>
          </a:bodyPr>
          <a:lstStyle/>
          <a:p>
            <a:pPr>
              <a:buFont typeface="Arial" charset="2"/>
              <a:buChar char="•"/>
            </a:pPr>
            <a:r>
              <a:rPr lang="en-US"/>
              <a:t>We used 2 types of signals, binary and </a:t>
            </a:r>
            <a:r>
              <a:rPr lang="en-US" err="1">
                <a:ea typeface="+mj-lt"/>
                <a:cs typeface="+mj-lt"/>
              </a:rPr>
              <a:t>t_handler_message</a:t>
            </a:r>
            <a:r>
              <a:rPr lang="en-US">
                <a:ea typeface="+mj-lt"/>
                <a:cs typeface="+mj-lt"/>
              </a:rPr>
              <a:t> </a:t>
            </a:r>
            <a:endParaRPr lang="en-US" err="1"/>
          </a:p>
          <a:p>
            <a:pPr>
              <a:buFont typeface="Arial" charset="2"/>
              <a:buChar char="•"/>
            </a:pPr>
            <a:endParaRPr lang="en-US"/>
          </a:p>
        </p:txBody>
      </p:sp>
      <p:pic>
        <p:nvPicPr>
          <p:cNvPr id="4" name="Picture 3" descr="A table with text and numbers&#10;&#10;Description automatically generated">
            <a:extLst>
              <a:ext uri="{FF2B5EF4-FFF2-40B4-BE49-F238E27FC236}">
                <a16:creationId xmlns:a16="http://schemas.microsoft.com/office/drawing/2014/main" id="{9A8FBF05-52F2-8F46-6B93-6E9D0BFF1D71}"/>
              </a:ext>
            </a:extLst>
          </p:cNvPr>
          <p:cNvPicPr>
            <a:picLocks noChangeAspect="1"/>
          </p:cNvPicPr>
          <p:nvPr/>
        </p:nvPicPr>
        <p:blipFill>
          <a:blip r:embed="rId2"/>
          <a:stretch>
            <a:fillRect/>
          </a:stretch>
        </p:blipFill>
        <p:spPr>
          <a:xfrm>
            <a:off x="2157414" y="2631282"/>
            <a:ext cx="7889080" cy="3536155"/>
          </a:xfrm>
          <a:prstGeom prst="rect">
            <a:avLst/>
          </a:prstGeom>
        </p:spPr>
      </p:pic>
      <p:sp>
        <p:nvSpPr>
          <p:cNvPr id="6" name="Slide Number Placeholder 2">
            <a:extLst>
              <a:ext uri="{FF2B5EF4-FFF2-40B4-BE49-F238E27FC236}">
                <a16:creationId xmlns:a16="http://schemas.microsoft.com/office/drawing/2014/main" id="{963A2434-FA0B-A20F-C215-37ABFE56D725}"/>
              </a:ext>
            </a:extLst>
          </p:cNvPr>
          <p:cNvSpPr txBox="1">
            <a:spLocks/>
          </p:cNvSpPr>
          <p:nvPr/>
        </p:nvSpPr>
        <p:spPr>
          <a:xfrm>
            <a:off x="10364377" y="292770"/>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US"/>
              <a:t>7</a:t>
            </a:r>
          </a:p>
        </p:txBody>
      </p:sp>
    </p:spTree>
    <p:extLst>
      <p:ext uri="{BB962C8B-B14F-4D97-AF65-F5344CB8AC3E}">
        <p14:creationId xmlns:p14="http://schemas.microsoft.com/office/powerpoint/2010/main" val="343405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4BDDE9-1DE7-F685-1808-5EF9F81ADA7C}"/>
              </a:ext>
            </a:extLst>
          </p:cNvPr>
          <p:cNvSpPr>
            <a:spLocks noGrp="1"/>
          </p:cNvSpPr>
          <p:nvPr>
            <p:ph type="title"/>
          </p:nvPr>
        </p:nvSpPr>
        <p:spPr>
          <a:xfrm>
            <a:off x="648931" y="629266"/>
            <a:ext cx="4166510" cy="1622321"/>
          </a:xfrm>
        </p:spPr>
        <p:txBody>
          <a:bodyPr>
            <a:normAutofit/>
          </a:bodyPr>
          <a:lstStyle/>
          <a:p>
            <a:r>
              <a:rPr lang="en-US"/>
              <a:t>KEY MANAGER</a:t>
            </a:r>
          </a:p>
        </p:txBody>
      </p:sp>
      <p:sp>
        <p:nvSpPr>
          <p:cNvPr id="3" name="Content Placeholder 2">
            <a:extLst>
              <a:ext uri="{FF2B5EF4-FFF2-40B4-BE49-F238E27FC236}">
                <a16:creationId xmlns:a16="http://schemas.microsoft.com/office/drawing/2014/main" id="{A17FB942-D1C9-8BFE-0EAB-3F5897504E83}"/>
              </a:ext>
            </a:extLst>
          </p:cNvPr>
          <p:cNvSpPr>
            <a:spLocks noGrp="1"/>
          </p:cNvSpPr>
          <p:nvPr>
            <p:ph idx="1"/>
          </p:nvPr>
        </p:nvSpPr>
        <p:spPr>
          <a:xfrm>
            <a:off x="656329" y="1991665"/>
            <a:ext cx="4166509" cy="3075206"/>
          </a:xfrm>
        </p:spPr>
        <p:txBody>
          <a:bodyPr vert="horz" lIns="91440" tIns="45720" rIns="91440" bIns="45720" rtlCol="0" anchor="t">
            <a:noAutofit/>
          </a:bodyPr>
          <a:lstStyle/>
          <a:p>
            <a:pPr marL="0" indent="0">
              <a:lnSpc>
                <a:spcPct val="90000"/>
              </a:lnSpc>
              <a:buNone/>
            </a:pPr>
            <a:r>
              <a:rPr lang="en" sz="1600">
                <a:ea typeface="+mn-lt"/>
                <a:cs typeface="+mn-lt"/>
              </a:rPr>
              <a:t>The Key Manager currently uses 4 blocks that are: </a:t>
            </a:r>
            <a:endParaRPr lang="en-US" sz="1600">
              <a:ea typeface="+mn-lt"/>
              <a:cs typeface="+mn-lt"/>
            </a:endParaRPr>
          </a:p>
          <a:p>
            <a:pPr marL="0" indent="0">
              <a:lnSpc>
                <a:spcPct val="90000"/>
              </a:lnSpc>
              <a:buNone/>
            </a:pPr>
            <a:endParaRPr lang="en" sz="1600">
              <a:ea typeface="+mn-lt"/>
              <a:cs typeface="+mn-lt"/>
            </a:endParaRPr>
          </a:p>
          <a:p>
            <a:pPr>
              <a:lnSpc>
                <a:spcPct val="90000"/>
              </a:lnSpc>
              <a:buFont typeface="Arial" charset="2"/>
              <a:buChar char="•"/>
            </a:pPr>
            <a:r>
              <a:rPr lang="en" sz="1600" b="1">
                <a:ea typeface="+mn-lt"/>
                <a:cs typeface="+mn-lt"/>
              </a:rPr>
              <a:t>Message Handler</a:t>
            </a:r>
            <a:endParaRPr lang="en" sz="1600">
              <a:ea typeface="+mn-lt"/>
              <a:cs typeface="+mn-lt"/>
            </a:endParaRPr>
          </a:p>
          <a:p>
            <a:pPr marL="0" indent="0">
              <a:lnSpc>
                <a:spcPct val="90000"/>
              </a:lnSpc>
              <a:buNone/>
            </a:pPr>
            <a:endParaRPr lang="en" sz="1600" b="1">
              <a:ea typeface="+mn-lt"/>
              <a:cs typeface="+mn-lt"/>
            </a:endParaRPr>
          </a:p>
          <a:p>
            <a:pPr>
              <a:lnSpc>
                <a:spcPct val="90000"/>
              </a:lnSpc>
              <a:buFont typeface="Arial" charset="2"/>
              <a:buChar char="•"/>
            </a:pPr>
            <a:r>
              <a:rPr lang="en" sz="1600" b="1">
                <a:ea typeface="+mn-lt"/>
                <a:cs typeface="+mn-lt"/>
              </a:rPr>
              <a:t>ETSI004 Block</a:t>
            </a:r>
            <a:endParaRPr lang="en" sz="1600">
              <a:ea typeface="+mn-lt"/>
              <a:cs typeface="+mn-lt"/>
            </a:endParaRPr>
          </a:p>
          <a:p>
            <a:pPr marL="0" indent="0">
              <a:lnSpc>
                <a:spcPct val="90000"/>
              </a:lnSpc>
              <a:buNone/>
            </a:pPr>
            <a:endParaRPr lang="en" sz="1600" b="1">
              <a:ea typeface="+mn-lt"/>
              <a:cs typeface="+mn-lt"/>
            </a:endParaRPr>
          </a:p>
          <a:p>
            <a:pPr>
              <a:lnSpc>
                <a:spcPct val="90000"/>
              </a:lnSpc>
              <a:buFont typeface="Arial" charset="2"/>
              <a:buChar char="•"/>
            </a:pPr>
            <a:r>
              <a:rPr lang="en" sz="1600" b="1">
                <a:ea typeface="+mn-lt"/>
                <a:cs typeface="+mn-lt"/>
              </a:rPr>
              <a:t>Ip Tunnel</a:t>
            </a:r>
            <a:endParaRPr lang="en" sz="1600">
              <a:ea typeface="+mn-lt"/>
              <a:cs typeface="+mn-lt"/>
            </a:endParaRPr>
          </a:p>
          <a:p>
            <a:pPr marL="0" indent="0">
              <a:lnSpc>
                <a:spcPct val="90000"/>
              </a:lnSpc>
              <a:buNone/>
            </a:pPr>
            <a:endParaRPr lang="en" sz="1600" b="1">
              <a:ea typeface="+mn-lt"/>
              <a:cs typeface="+mn-lt"/>
            </a:endParaRPr>
          </a:p>
          <a:p>
            <a:pPr>
              <a:lnSpc>
                <a:spcPct val="90000"/>
              </a:lnSpc>
              <a:buFont typeface="Arial" charset="2"/>
              <a:buChar char="•"/>
            </a:pPr>
            <a:r>
              <a:rPr lang="en" sz="1600" b="1">
                <a:ea typeface="+mn-lt"/>
                <a:cs typeface="+mn-lt"/>
              </a:rPr>
              <a:t>Save Keys</a:t>
            </a:r>
            <a:endParaRPr lang="en" sz="1600"/>
          </a:p>
        </p:txBody>
      </p:sp>
      <p:sp>
        <p:nvSpPr>
          <p:cNvPr id="3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5" name="Rectangle 3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5" name="Slide Number Placeholder 2">
            <a:extLst>
              <a:ext uri="{FF2B5EF4-FFF2-40B4-BE49-F238E27FC236}">
                <a16:creationId xmlns:a16="http://schemas.microsoft.com/office/drawing/2014/main" id="{45E1FF58-67F4-CA82-0DBB-BAAFD88CBA90}"/>
              </a:ext>
            </a:extLst>
          </p:cNvPr>
          <p:cNvSpPr>
            <a:spLocks noGrp="1"/>
          </p:cNvSpPr>
          <p:nvPr>
            <p:ph type="sldNum" sz="quarter" idx="12"/>
          </p:nvPr>
        </p:nvSpPr>
        <p:spPr>
          <a:xfrm>
            <a:off x="10352540" y="295729"/>
            <a:ext cx="838199" cy="767687"/>
          </a:xfrm>
        </p:spPr>
        <p:txBody>
          <a:bodyPr>
            <a:normAutofit/>
          </a:bodyPr>
          <a:lstStyle/>
          <a:p>
            <a:pPr>
              <a:spcAft>
                <a:spcPts val="600"/>
              </a:spcAft>
            </a:pPr>
            <a:r>
              <a:rPr lang="pt-PT"/>
              <a:t>8</a:t>
            </a:r>
          </a:p>
        </p:txBody>
      </p:sp>
      <p:pic>
        <p:nvPicPr>
          <p:cNvPr id="4" name="Picture 3" descr="A diagram of a key manager&#10;&#10;Description automatically generated">
            <a:extLst>
              <a:ext uri="{FF2B5EF4-FFF2-40B4-BE49-F238E27FC236}">
                <a16:creationId xmlns:a16="http://schemas.microsoft.com/office/drawing/2014/main" id="{86367DBB-665A-24F2-E031-A5415B67054F}"/>
              </a:ext>
            </a:extLst>
          </p:cNvPr>
          <p:cNvPicPr>
            <a:picLocks noChangeAspect="1"/>
          </p:cNvPicPr>
          <p:nvPr/>
        </p:nvPicPr>
        <p:blipFill>
          <a:blip r:embed="rId4"/>
          <a:stretch>
            <a:fillRect/>
          </a:stretch>
        </p:blipFill>
        <p:spPr>
          <a:xfrm>
            <a:off x="6145778" y="1726618"/>
            <a:ext cx="5449889" cy="4455284"/>
          </a:xfrm>
          <a:prstGeom prst="rect">
            <a:avLst/>
          </a:prstGeom>
          <a:ln>
            <a:noFill/>
          </a:ln>
          <a:effectLst>
            <a:outerShdw blurRad="190500" algn="tl" rotWithShape="0">
              <a:srgbClr val="000000">
                <a:alpha val="70000"/>
              </a:srgbClr>
            </a:outerShdw>
          </a:effectLst>
        </p:spPr>
      </p:pic>
      <p:sp>
        <p:nvSpPr>
          <p:cNvPr id="39" name="Rectangle 3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2">
            <a:extLst>
              <a:ext uri="{FF2B5EF4-FFF2-40B4-BE49-F238E27FC236}">
                <a16:creationId xmlns:a16="http://schemas.microsoft.com/office/drawing/2014/main" id="{DEB95614-5611-81F8-EB65-6E13D7A717B7}"/>
              </a:ext>
            </a:extLst>
          </p:cNvPr>
          <p:cNvSpPr txBox="1">
            <a:spLocks/>
          </p:cNvSpPr>
          <p:nvPr/>
        </p:nvSpPr>
        <p:spPr>
          <a:xfrm>
            <a:off x="10364377" y="292770"/>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r>
              <a:rPr lang="en-US"/>
              <a:t>8</a:t>
            </a:r>
          </a:p>
        </p:txBody>
      </p:sp>
    </p:spTree>
    <p:extLst>
      <p:ext uri="{BB962C8B-B14F-4D97-AF65-F5344CB8AC3E}">
        <p14:creationId xmlns:p14="http://schemas.microsoft.com/office/powerpoint/2010/main" val="3626930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BE73F7-A050-D427-CE24-2DFA5885A8B2}"/>
              </a:ext>
            </a:extLst>
          </p:cNvPr>
          <p:cNvSpPr>
            <a:spLocks noGrp="1"/>
          </p:cNvSpPr>
          <p:nvPr>
            <p:ph type="title"/>
          </p:nvPr>
        </p:nvSpPr>
        <p:spPr>
          <a:xfrm>
            <a:off x="456581" y="651460"/>
            <a:ext cx="4166510" cy="653176"/>
          </a:xfrm>
        </p:spPr>
        <p:txBody>
          <a:bodyPr vert="horz" lIns="91440" tIns="45720" rIns="91440" bIns="45720" rtlCol="0" anchor="t">
            <a:normAutofit/>
          </a:bodyPr>
          <a:lstStyle/>
          <a:p>
            <a:pPr>
              <a:lnSpc>
                <a:spcPct val="90000"/>
              </a:lnSpc>
            </a:pPr>
            <a:r>
              <a:rPr lang="en-US" sz="3600"/>
              <a:t>Message Handler</a:t>
            </a:r>
          </a:p>
        </p:txBody>
      </p:sp>
      <p:sp>
        <p:nvSpPr>
          <p:cNvPr id="15"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7" name="Rectangle 16">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1" name="Rectangle 20">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Slide Number Placeholder 2">
            <a:extLst>
              <a:ext uri="{FF2B5EF4-FFF2-40B4-BE49-F238E27FC236}">
                <a16:creationId xmlns:a16="http://schemas.microsoft.com/office/drawing/2014/main" id="{D773CAB7-932B-0C9C-E03C-B1DF7D91221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r>
              <a:rPr lang="en-US"/>
              <a:t>11</a:t>
            </a:r>
          </a:p>
        </p:txBody>
      </p:sp>
      <p:pic>
        <p:nvPicPr>
          <p:cNvPr id="9" name="Picture 8" descr="A diagram of a block diagram&#10;&#10;Description automatically generated">
            <a:extLst>
              <a:ext uri="{FF2B5EF4-FFF2-40B4-BE49-F238E27FC236}">
                <a16:creationId xmlns:a16="http://schemas.microsoft.com/office/drawing/2014/main" id="{CBA3D328-4DD8-0C35-9F67-D7F9A6B45528}"/>
              </a:ext>
            </a:extLst>
          </p:cNvPr>
          <p:cNvPicPr>
            <a:picLocks noChangeAspect="1"/>
          </p:cNvPicPr>
          <p:nvPr/>
        </p:nvPicPr>
        <p:blipFill>
          <a:blip r:embed="rId3"/>
          <a:stretch>
            <a:fillRect/>
          </a:stretch>
        </p:blipFill>
        <p:spPr>
          <a:xfrm>
            <a:off x="6557776" y="4062875"/>
            <a:ext cx="4587999" cy="2601435"/>
          </a:xfrm>
          <a:prstGeom prst="rect">
            <a:avLst/>
          </a:prstGeom>
          <a:ln>
            <a:noFill/>
          </a:ln>
          <a:effectLst>
            <a:outerShdw blurRad="190500" algn="tl" rotWithShape="0">
              <a:srgbClr val="000000">
                <a:alpha val="70000"/>
              </a:srgbClr>
            </a:outerShdw>
          </a:effectLst>
        </p:spPr>
      </p:pic>
      <p:pic>
        <p:nvPicPr>
          <p:cNvPr id="11" name="Picture 10" descr="A diagram of a computer network&#10;&#10;Description automatically generated">
            <a:extLst>
              <a:ext uri="{FF2B5EF4-FFF2-40B4-BE49-F238E27FC236}">
                <a16:creationId xmlns:a16="http://schemas.microsoft.com/office/drawing/2014/main" id="{639AD232-4182-A07C-4F39-34AA92A23F60}"/>
              </a:ext>
            </a:extLst>
          </p:cNvPr>
          <p:cNvPicPr>
            <a:picLocks noChangeAspect="1"/>
          </p:cNvPicPr>
          <p:nvPr/>
        </p:nvPicPr>
        <p:blipFill>
          <a:blip r:embed="rId4"/>
          <a:stretch>
            <a:fillRect/>
          </a:stretch>
        </p:blipFill>
        <p:spPr>
          <a:xfrm>
            <a:off x="6558794" y="1232053"/>
            <a:ext cx="4571167" cy="2684941"/>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B40EE6A6-9BF3-DD21-F752-88521CAD796D}"/>
              </a:ext>
            </a:extLst>
          </p:cNvPr>
          <p:cNvSpPr txBox="1"/>
          <p:nvPr/>
        </p:nvSpPr>
        <p:spPr>
          <a:xfrm>
            <a:off x="327564" y="1464370"/>
            <a:ext cx="506766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A Message Handler is a Block/Program responsible for receiving and transmitting message objects to other Blocks/Programs through signals. These are stored in the block, inside its internal buffers</a:t>
            </a:r>
            <a:endParaRPr lang="en-US"/>
          </a:p>
          <a:p>
            <a:pPr marL="285750" indent="-285750">
              <a:buFont typeface="Arial"/>
              <a:buChar char="•"/>
            </a:pPr>
            <a:endParaRPr lang="en-US"/>
          </a:p>
          <a:p>
            <a:pPr marL="285750" indent="-285750">
              <a:buFont typeface="Arial"/>
              <a:buChar char="•"/>
            </a:pPr>
            <a:r>
              <a:rPr lang="en-US"/>
              <a:t>The Message Handler can work as a:</a:t>
            </a:r>
          </a:p>
          <a:p>
            <a:endParaRPr lang="en-US"/>
          </a:p>
          <a:p>
            <a:pPr marL="742950" lvl="1" indent="-285750">
              <a:buFont typeface="Courier New"/>
              <a:buChar char="o"/>
            </a:pPr>
            <a:r>
              <a:rPr lang="en-US" b="1"/>
              <a:t>Transmitter(Tx)</a:t>
            </a:r>
            <a:r>
              <a:rPr lang="en-US"/>
              <a:t>: </a:t>
            </a:r>
          </a:p>
          <a:p>
            <a:pPr marL="1200150" lvl="2" indent="-285750">
              <a:buFont typeface="Wingdings"/>
              <a:buChar char="§"/>
            </a:pPr>
            <a:r>
              <a:rPr lang="en-US" b="1"/>
              <a:t>Output Signal</a:t>
            </a:r>
            <a:r>
              <a:rPr lang="en-US"/>
              <a:t>: Handler Message signal with the request's messages</a:t>
            </a:r>
          </a:p>
          <a:p>
            <a:pPr lvl="1"/>
            <a:endParaRPr lang="en-US"/>
          </a:p>
          <a:p>
            <a:pPr marL="742950" lvl="1" indent="-285750">
              <a:buFont typeface="Courier New"/>
              <a:buChar char="o"/>
            </a:pPr>
            <a:r>
              <a:rPr lang="en-US" b="1"/>
              <a:t>Receiver(RX): </a:t>
            </a:r>
            <a:endParaRPr lang="en-US"/>
          </a:p>
          <a:p>
            <a:pPr marL="1200150" lvl="2" indent="-285750">
              <a:buFont typeface="Wingdings"/>
              <a:buChar char="§"/>
            </a:pPr>
            <a:r>
              <a:rPr lang="en-US" b="1"/>
              <a:t>Input Signal: </a:t>
            </a:r>
            <a:r>
              <a:rPr lang="en-US"/>
              <a:t>Handler Message signal with the response's messages</a:t>
            </a:r>
            <a:endParaRPr lang="en-US" b="1"/>
          </a:p>
          <a:p>
            <a:pPr marL="285750" indent="-285750">
              <a:buFont typeface="Arial"/>
              <a:buChar char="•"/>
            </a:pPr>
            <a:endParaRPr lang="en-US"/>
          </a:p>
          <a:p>
            <a:pPr lvl="1"/>
            <a:endParaRPr lang="en-US"/>
          </a:p>
        </p:txBody>
      </p:sp>
    </p:spTree>
    <p:extLst>
      <p:ext uri="{BB962C8B-B14F-4D97-AF65-F5344CB8AC3E}">
        <p14:creationId xmlns:p14="http://schemas.microsoft.com/office/powerpoint/2010/main" val="4174567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E0AD84E835BE41814B3CC46BD5AF36" ma:contentTypeVersion="9" ma:contentTypeDescription="Create a new document." ma:contentTypeScope="" ma:versionID="a0b0bea380a6f433376b9801c1abdbce">
  <xsd:schema xmlns:xsd="http://www.w3.org/2001/XMLSchema" xmlns:xs="http://www.w3.org/2001/XMLSchema" xmlns:p="http://schemas.microsoft.com/office/2006/metadata/properties" xmlns:ns3="fad517c4-ad21-48db-8d87-673b4dbf478e" targetNamespace="http://schemas.microsoft.com/office/2006/metadata/properties" ma:root="true" ma:fieldsID="45143606ff57f1eb2df36787f49761db" ns3:_="">
    <xsd:import namespace="fad517c4-ad21-48db-8d87-673b4dbf478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d517c4-ad21-48db-8d87-673b4dbf47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9977A3-36B6-4E34-A44F-5403257C1641}">
  <ds:schemaRefs>
    <ds:schemaRef ds:uri="fad517c4-ad21-48db-8d87-673b4dbf47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1ACA6F-02A3-43FF-AB5B-77660BA66629}">
  <ds:schemaRefs>
    <ds:schemaRef ds:uri="http://schemas.microsoft.com/sharepoint/v3/contenttype/forms"/>
  </ds:schemaRefs>
</ds:datastoreItem>
</file>

<file path=customXml/itemProps3.xml><?xml version="1.0" encoding="utf-8"?>
<ds:datastoreItem xmlns:ds="http://schemas.openxmlformats.org/officeDocument/2006/customXml" ds:itemID="{7327059C-34CD-4EA0-96B6-1D92CC82662E}">
  <ds:schemaRefs>
    <ds:schemaRef ds:uri="fad517c4-ad21-48db-8d87-673b4dbf47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TM04033919[[fn=Circuito]]</Template>
  <Application>Microsoft Office PowerPoint</Application>
  <PresentationFormat>Widescreen</PresentationFormat>
  <Slides>15</Slides>
  <Notes>8</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Ion</vt:lpstr>
      <vt:lpstr>Milestone 3 Key Management System for a QKD Network</vt:lpstr>
      <vt:lpstr>Presentation OUTLINE</vt:lpstr>
      <vt:lpstr>PowerPoint Presentation</vt:lpstr>
      <vt:lpstr>PowerPoint Presentation</vt:lpstr>
      <vt:lpstr>PowerPoint Presentation</vt:lpstr>
      <vt:lpstr>ETSI 004 Protocol</vt:lpstr>
      <vt:lpstr>Signals</vt:lpstr>
      <vt:lpstr>KEY MANAGER</vt:lpstr>
      <vt:lpstr>Message Handler</vt:lpstr>
      <vt:lpstr>IP Tunnel</vt:lpstr>
      <vt:lpstr>ETSI004 BLOCK</vt:lpstr>
      <vt:lpstr>Reconciliation Emulator</vt:lpstr>
      <vt:lpstr>DEMO</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Andrade</dc:creator>
  <cp:revision>2</cp:revision>
  <dcterms:created xsi:type="dcterms:W3CDTF">2023-10-24T21:34:07Z</dcterms:created>
  <dcterms:modified xsi:type="dcterms:W3CDTF">2024-06-04T21:50:04Z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0x010100E8E0AD84E835BE41814B3CC46BD5AF36</vt:lpwstr>
  </property>
</Properties>
</file>